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13220" y="996364"/>
            <a:ext cx="5424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200" dirty="0"/>
              <a:t>Sample space diagram, mutually exclusive, tree diagram, independent, conditional probability, intersection, union.</a:t>
            </a:r>
          </a:p>
          <a:p>
            <a:endParaRPr lang="en-GB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98438" y="1760640"/>
            <a:ext cx="4427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Knowledge: </a:t>
            </a:r>
            <a:r>
              <a:rPr lang="en-GB" sz="1200" dirty="0"/>
              <a:t>probability scale, percentages, fractions, decimals, relative frequency.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50540" y="9420"/>
            <a:ext cx="889788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		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– advanced probability 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715069"/>
              </p:ext>
            </p:extLst>
          </p:nvPr>
        </p:nvGraphicFramePr>
        <p:xfrm>
          <a:off x="178429" y="764540"/>
          <a:ext cx="4056612" cy="11317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4056612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7726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 can draw and use probability trees for independent events.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77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draw and use probability trees for conditional events.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77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draw and use Venn diagrams for conditional probability.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7050104" y="497929"/>
            <a:ext cx="15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Clip: 247, 249, 252, 380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4298438" y="497929"/>
            <a:ext cx="1432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/>
              <a:t>Hegarty </a:t>
            </a:r>
            <a:r>
              <a:rPr lang="en-GB" sz="1200" b="1" dirty="0"/>
              <a:t>Clip</a:t>
            </a:r>
            <a:r>
              <a:rPr lang="en-GB" sz="1200" b="1"/>
              <a:t>: </a:t>
            </a:r>
          </a:p>
          <a:p>
            <a:r>
              <a:rPr lang="en-GB" sz="1200" b="1"/>
              <a:t>351-367, 386-391</a:t>
            </a:r>
            <a:endParaRPr lang="en-GB" sz="1200" b="1" dirty="0"/>
          </a:p>
        </p:txBody>
      </p:sp>
      <p:sp>
        <p:nvSpPr>
          <p:cNvPr id="103" name="Rectangle 102"/>
          <p:cNvSpPr/>
          <p:nvPr/>
        </p:nvSpPr>
        <p:spPr>
          <a:xfrm>
            <a:off x="4337928" y="1002895"/>
            <a:ext cx="5430289" cy="6905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178430" y="1981027"/>
            <a:ext cx="4056612" cy="2299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337928" y="1808393"/>
            <a:ext cx="5424352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7076557" y="511398"/>
            <a:ext cx="268572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4337928" y="534700"/>
            <a:ext cx="2685724" cy="413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57AFC3-CE58-4AF7-8451-1C09FBD5E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46" y="2393922"/>
            <a:ext cx="1643303" cy="17886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7C67B2-84B5-4029-874F-A3BC8D21DE8F}"/>
              </a:ext>
            </a:extLst>
          </p:cNvPr>
          <p:cNvSpPr txBox="1"/>
          <p:nvPr/>
        </p:nvSpPr>
        <p:spPr>
          <a:xfrm>
            <a:off x="161920" y="1981026"/>
            <a:ext cx="172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Probability trees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93F92-F269-4ABD-BACF-4F519174A0C3}"/>
              </a:ext>
            </a:extLst>
          </p:cNvPr>
          <p:cNvSpPr txBox="1"/>
          <p:nvPr/>
        </p:nvSpPr>
        <p:spPr>
          <a:xfrm>
            <a:off x="1948565" y="1992770"/>
            <a:ext cx="22864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P(2 red) = 0.4 x 0.2</a:t>
            </a:r>
          </a:p>
          <a:p>
            <a:r>
              <a:rPr lang="en-GB" dirty="0"/>
              <a:t>=0.08</a:t>
            </a:r>
          </a:p>
          <a:p>
            <a:endParaRPr lang="en-GB" dirty="0"/>
          </a:p>
          <a:p>
            <a:r>
              <a:rPr lang="en-GB" dirty="0"/>
              <a:t>P(2 the same) could be 2 red, 2 green or 2 white, so 0.08 + 0.01 + 0.14 = 0.23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1B42C8-F1BB-4AC1-B24D-C3621E46EB2C}"/>
              </a:ext>
            </a:extLst>
          </p:cNvPr>
          <p:cNvSpPr/>
          <p:nvPr/>
        </p:nvSpPr>
        <p:spPr>
          <a:xfrm>
            <a:off x="178429" y="4331062"/>
            <a:ext cx="9596294" cy="24010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67262B-562C-4965-82E4-DD4725F59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149" y="4434121"/>
            <a:ext cx="7331291" cy="21949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C86544-9F7E-432A-8534-914318F08557}"/>
              </a:ext>
            </a:extLst>
          </p:cNvPr>
          <p:cNvSpPr txBox="1"/>
          <p:nvPr/>
        </p:nvSpPr>
        <p:spPr>
          <a:xfrm>
            <a:off x="178429" y="4374059"/>
            <a:ext cx="1591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Venn Diagrams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8813EA-5FCB-4D3C-BA92-2C5F7E4F89AD}"/>
              </a:ext>
            </a:extLst>
          </p:cNvPr>
          <p:cNvSpPr/>
          <p:nvPr/>
        </p:nvSpPr>
        <p:spPr>
          <a:xfrm>
            <a:off x="4337947" y="2235463"/>
            <a:ext cx="542435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E783DE-302D-403A-805B-D2EC8D2243F3}"/>
              </a:ext>
            </a:extLst>
          </p:cNvPr>
          <p:cNvSpPr txBox="1"/>
          <p:nvPr/>
        </p:nvSpPr>
        <p:spPr>
          <a:xfrm>
            <a:off x="4323222" y="2235463"/>
            <a:ext cx="54043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Independent or conditional?</a:t>
            </a:r>
            <a:endParaRPr lang="en-GB" dirty="0"/>
          </a:p>
          <a:p>
            <a:r>
              <a:rPr lang="en-GB" dirty="0"/>
              <a:t>Independent = one event happening does not affect the probability of the other event happening, for example “I take a pen out of the box, note its colour, REPLACE IT, and then choose another pen”.</a:t>
            </a:r>
          </a:p>
          <a:p>
            <a:r>
              <a:rPr lang="en-GB" dirty="0"/>
              <a:t>Conditional = one outcome affects another outcome, for example “I take 2 pens from the box”.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8794D7B-9F9A-D84E-A528-BB006DB798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710578" cy="75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575A04-81A8-47EE-A515-E5FDACA2BDD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A26FFA31-C6FD-46B2-994C-B05F2A8B81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9775FD-0E35-4FC1-A7EA-00FB9A6F274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1131</TotalTime>
  <Words>190</Words>
  <Application>Microsoft Macintosh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30</cp:revision>
  <cp:lastPrinted>2019-10-09T15:27:27Z</cp:lastPrinted>
  <dcterms:created xsi:type="dcterms:W3CDTF">2019-09-17T19:28:20Z</dcterms:created>
  <dcterms:modified xsi:type="dcterms:W3CDTF">2023-01-23T10:49:01Z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