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</p:sldIdLst>
  <p:sldSz cx="9906000" cy="6858000" type="A4"/>
  <p:notesSz cx="6797675" cy="9982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1448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1537F-0EE1-4AF3-AD70-CB2F3A14B5A8}" type="datetimeFigureOut">
              <a:rPr lang="en-GB" smtClean="0"/>
              <a:t>23/01/2023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BF508-8670-43D7-A23C-BEDD3A5DEC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39970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1537F-0EE1-4AF3-AD70-CB2F3A14B5A8}" type="datetimeFigureOut">
              <a:rPr lang="en-GB" smtClean="0"/>
              <a:t>23/01/2023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BF508-8670-43D7-A23C-BEDD3A5DEC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14985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1537F-0EE1-4AF3-AD70-CB2F3A14B5A8}" type="datetimeFigureOut">
              <a:rPr lang="en-GB" smtClean="0"/>
              <a:t>23/01/2023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BF508-8670-43D7-A23C-BEDD3A5DEC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49954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1537F-0EE1-4AF3-AD70-CB2F3A14B5A8}" type="datetimeFigureOut">
              <a:rPr lang="en-GB" smtClean="0"/>
              <a:t>23/01/2023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BF508-8670-43D7-A23C-BEDD3A5DEC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6513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1537F-0EE1-4AF3-AD70-CB2F3A14B5A8}" type="datetimeFigureOut">
              <a:rPr lang="en-GB" smtClean="0"/>
              <a:t>23/01/2023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BF508-8670-43D7-A23C-BEDD3A5DEC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94127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1537F-0EE1-4AF3-AD70-CB2F3A14B5A8}" type="datetimeFigureOut">
              <a:rPr lang="en-GB" smtClean="0"/>
              <a:t>23/01/2023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BF508-8670-43D7-A23C-BEDD3A5DEC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96684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1537F-0EE1-4AF3-AD70-CB2F3A14B5A8}" type="datetimeFigureOut">
              <a:rPr lang="en-GB" smtClean="0"/>
              <a:t>23/01/2023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BF508-8670-43D7-A23C-BEDD3A5DEC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09688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1537F-0EE1-4AF3-AD70-CB2F3A14B5A8}" type="datetimeFigureOut">
              <a:rPr lang="en-GB" smtClean="0"/>
              <a:t>23/01/2023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BF508-8670-43D7-A23C-BEDD3A5DEC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90681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1537F-0EE1-4AF3-AD70-CB2F3A14B5A8}" type="datetimeFigureOut">
              <a:rPr lang="en-GB" smtClean="0"/>
              <a:t>23/01/2023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BF508-8670-43D7-A23C-BEDD3A5DEC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848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1537F-0EE1-4AF3-AD70-CB2F3A14B5A8}" type="datetimeFigureOut">
              <a:rPr lang="en-GB" smtClean="0"/>
              <a:t>23/01/2023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BF508-8670-43D7-A23C-BEDD3A5DEC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27720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1537F-0EE1-4AF3-AD70-CB2F3A14B5A8}" type="datetimeFigureOut">
              <a:rPr lang="en-GB" smtClean="0"/>
              <a:t>23/01/2023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BF508-8670-43D7-A23C-BEDD3A5DEC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96364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C1537F-0EE1-4AF3-AD70-CB2F3A14B5A8}" type="datetimeFigureOut">
              <a:rPr lang="en-GB" smtClean="0"/>
              <a:t>23/01/2023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4BF508-8670-43D7-A23C-BEDD3A5DEC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33792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mp"/><Relationship Id="rId7" Type="http://schemas.openxmlformats.org/officeDocument/2006/relationships/image" Target="../media/image6.png"/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tmp"/><Relationship Id="rId5" Type="http://schemas.openxmlformats.org/officeDocument/2006/relationships/image" Target="../media/image4.tmp"/><Relationship Id="rId4" Type="http://schemas.openxmlformats.org/officeDocument/2006/relationships/image" Target="../media/image3.tm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2372062" y="91364"/>
            <a:ext cx="4926068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400" b="1" dirty="0" err="1">
                <a:ln w="9525">
                  <a:solidFill>
                    <a:schemeClr val="tx1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Maths</a:t>
            </a:r>
            <a:r>
              <a:rPr lang="en-US" sz="2400" b="1" dirty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 Knowledge </a:t>
            </a:r>
            <a:r>
              <a:rPr lang="en-US" sz="2400" b="1" dirty="0" err="1">
                <a:ln w="9525">
                  <a:solidFill>
                    <a:schemeClr val="tx1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Organiser</a:t>
            </a:r>
            <a:endParaRPr lang="en-US" sz="2400" b="1" dirty="0">
              <a:ln w="9525">
                <a:solidFill>
                  <a:schemeClr val="tx1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graphicFrame>
        <p:nvGraphicFramePr>
          <p:cNvPr id="98" name="Table 9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1846965"/>
              </p:ext>
            </p:extLst>
          </p:nvPr>
        </p:nvGraphicFramePr>
        <p:xfrm>
          <a:off x="365761" y="1078983"/>
          <a:ext cx="6753496" cy="635188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{D7AC3CCA-C797-4891-BE02-D94E43425B78}</a:tableStyleId>
              </a:tblPr>
              <a:tblGrid>
                <a:gridCol w="6753496">
                  <a:extLst>
                    <a:ext uri="{9D8B030D-6E8A-4147-A177-3AD203B41FA5}">
                      <a16:colId xmlns:a16="http://schemas.microsoft.com/office/drawing/2014/main" val="774821660"/>
                    </a:ext>
                  </a:extLst>
                </a:gridCol>
              </a:tblGrid>
              <a:tr h="317594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Bef>
                          <a:spcPts val="300"/>
                        </a:spcBef>
                        <a:spcAft>
                          <a:spcPts val="200"/>
                        </a:spcAft>
                      </a:pPr>
                      <a:r>
                        <a:rPr lang="en-GB" sz="1200" b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To find an amount</a:t>
                      </a:r>
                      <a:r>
                        <a:rPr lang="en-GB" sz="1200" b="0" baseline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 after repeated percentage change. </a:t>
                      </a:r>
                      <a:endParaRPr lang="en-GB" sz="1200" b="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66043899"/>
                  </a:ext>
                </a:extLst>
              </a:tr>
              <a:tr h="317594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Bef>
                          <a:spcPts val="300"/>
                        </a:spcBef>
                        <a:spcAft>
                          <a:spcPts val="200"/>
                        </a:spcAft>
                      </a:pPr>
                      <a:r>
                        <a:rPr lang="en-GB" sz="1200" b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To solve growth</a:t>
                      </a:r>
                      <a:r>
                        <a:rPr lang="en-GB" sz="1200" b="0" baseline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 and decay problems. </a:t>
                      </a:r>
                      <a:endParaRPr lang="en-GB" sz="1200" b="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24659486"/>
                  </a:ext>
                </a:extLst>
              </a:tr>
            </a:tbl>
          </a:graphicData>
        </a:graphic>
      </p:graphicFrame>
      <p:sp>
        <p:nvSpPr>
          <p:cNvPr id="99" name="Rectangle 98"/>
          <p:cNvSpPr/>
          <p:nvPr/>
        </p:nvSpPr>
        <p:spPr>
          <a:xfrm>
            <a:off x="5224076" y="6296716"/>
            <a:ext cx="158401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b="1" dirty="0"/>
              <a:t>Corbett Maths Clip</a:t>
            </a:r>
          </a:p>
          <a:p>
            <a:pPr algn="ctr"/>
            <a:r>
              <a:rPr lang="en-GB" sz="1200" b="1" dirty="0"/>
              <a:t>236</a:t>
            </a:r>
          </a:p>
        </p:txBody>
      </p:sp>
      <p:sp>
        <p:nvSpPr>
          <p:cNvPr id="100" name="Rectangle 99"/>
          <p:cNvSpPr/>
          <p:nvPr/>
        </p:nvSpPr>
        <p:spPr>
          <a:xfrm>
            <a:off x="7465154" y="6274101"/>
            <a:ext cx="143220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b="1" dirty="0"/>
              <a:t>Hegarty Clip</a:t>
            </a:r>
          </a:p>
          <a:p>
            <a:pPr algn="ctr"/>
            <a:r>
              <a:rPr lang="en-GB" sz="1200" b="1"/>
              <a:t>94, 95</a:t>
            </a:r>
            <a:endParaRPr lang="en-GB" sz="1200" b="1" dirty="0"/>
          </a:p>
        </p:txBody>
      </p:sp>
      <p:sp>
        <p:nvSpPr>
          <p:cNvPr id="103" name="Rectangle 102"/>
          <p:cNvSpPr/>
          <p:nvPr/>
        </p:nvSpPr>
        <p:spPr>
          <a:xfrm>
            <a:off x="7298130" y="1078983"/>
            <a:ext cx="2151421" cy="158797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4" name="Rectangle 103"/>
          <p:cNvSpPr/>
          <p:nvPr/>
        </p:nvSpPr>
        <p:spPr>
          <a:xfrm>
            <a:off x="365760" y="1820075"/>
            <a:ext cx="4738978" cy="175006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BB</a:t>
            </a:r>
          </a:p>
        </p:txBody>
      </p:sp>
      <p:sp>
        <p:nvSpPr>
          <p:cNvPr id="105" name="Rectangle 104"/>
          <p:cNvSpPr/>
          <p:nvPr/>
        </p:nvSpPr>
        <p:spPr>
          <a:xfrm>
            <a:off x="5287617" y="2716962"/>
            <a:ext cx="4161934" cy="58868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6" name="Rectangle 105"/>
          <p:cNvSpPr/>
          <p:nvPr/>
        </p:nvSpPr>
        <p:spPr>
          <a:xfrm>
            <a:off x="365759" y="5986662"/>
            <a:ext cx="2234317" cy="7500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8" name="Rectangle 107"/>
          <p:cNvSpPr/>
          <p:nvPr/>
        </p:nvSpPr>
        <p:spPr>
          <a:xfrm>
            <a:off x="4997806" y="6322754"/>
            <a:ext cx="1996933" cy="41391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9" name="Rectangle 108"/>
          <p:cNvSpPr/>
          <p:nvPr/>
        </p:nvSpPr>
        <p:spPr>
          <a:xfrm>
            <a:off x="7175746" y="6322751"/>
            <a:ext cx="2011018" cy="3643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7" name="TextBox 26"/>
          <p:cNvSpPr txBox="1"/>
          <p:nvPr/>
        </p:nvSpPr>
        <p:spPr>
          <a:xfrm>
            <a:off x="5284490" y="3423683"/>
            <a:ext cx="4165061" cy="2408544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3847167" y="510252"/>
            <a:ext cx="30680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Growth and decay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7247067" y="1068691"/>
            <a:ext cx="210366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Compound, growth, decay, interest, depreciation, multiplier. </a:t>
            </a:r>
          </a:p>
        </p:txBody>
      </p:sp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646" y="2185223"/>
            <a:ext cx="4586635" cy="128425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93829" y="1765031"/>
            <a:ext cx="19954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Compound interest</a:t>
            </a:r>
          </a:p>
        </p:txBody>
      </p:sp>
      <p:sp>
        <p:nvSpPr>
          <p:cNvPr id="19" name="Rectangle 18"/>
          <p:cNvSpPr/>
          <p:nvPr/>
        </p:nvSpPr>
        <p:spPr>
          <a:xfrm>
            <a:off x="365760" y="3724571"/>
            <a:ext cx="4738978" cy="210765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BB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21142" y="3810372"/>
            <a:ext cx="13898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Depreciation</a:t>
            </a:r>
          </a:p>
        </p:txBody>
      </p:sp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646" y="4215098"/>
            <a:ext cx="4459571" cy="1486524"/>
          </a:xfrm>
          <a:prstGeom prst="rect">
            <a:avLst/>
          </a:prstGeom>
        </p:spPr>
      </p:pic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6158" y="3767659"/>
            <a:ext cx="3803943" cy="311161"/>
          </a:xfrm>
          <a:prstGeom prst="rect">
            <a:avLst/>
          </a:prstGeom>
        </p:spPr>
      </p:pic>
      <p:pic>
        <p:nvPicPr>
          <p:cNvPr id="8" name="Picture 7" descr="Screen Clipping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8719" y="4641131"/>
            <a:ext cx="3720582" cy="1101803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5368719" y="3630795"/>
            <a:ext cx="3982015" cy="63381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" name="Picture 9" descr="Screen Clippi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8719" y="2874001"/>
            <a:ext cx="3468338" cy="280312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321142" y="5953419"/>
            <a:ext cx="233459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/>
              <a:t>Prior knowledge</a:t>
            </a:r>
          </a:p>
          <a:p>
            <a:r>
              <a:rPr lang="en-GB" sz="1600" dirty="0"/>
              <a:t>Percentage increase and decrease.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2634031" y="5986662"/>
            <a:ext cx="18949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/>
              <a:t>Future Topics</a:t>
            </a:r>
          </a:p>
          <a:p>
            <a:r>
              <a:rPr lang="en-GB" sz="1200" dirty="0"/>
              <a:t>Compound measures</a:t>
            </a:r>
          </a:p>
        </p:txBody>
      </p:sp>
      <p:sp>
        <p:nvSpPr>
          <p:cNvPr id="29" name="Rectangle 28"/>
          <p:cNvSpPr/>
          <p:nvPr/>
        </p:nvSpPr>
        <p:spPr>
          <a:xfrm>
            <a:off x="2644693" y="5986663"/>
            <a:ext cx="2062932" cy="7500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30" name="Picture 29">
            <a:extLst>
              <a:ext uri="{FF2B5EF4-FFF2-40B4-BE49-F238E27FC236}">
                <a16:creationId xmlns:a16="http://schemas.microsoft.com/office/drawing/2014/main" id="{19A55DF3-DFF7-3A4C-B86F-C74921C66D45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853" y="26161"/>
            <a:ext cx="923290" cy="976970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A9915B48-C268-6349-83D1-3C61D917AE1A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7057" y="26161"/>
            <a:ext cx="923290" cy="9769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00889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45fbe73b-9a72-4d50-b2b2-08fdf0b17659">
      <Terms xmlns="http://schemas.microsoft.com/office/infopath/2007/PartnerControls"/>
    </lcf76f155ced4ddcb4097134ff3c332f>
    <TaxCatchAll xmlns="3c6a8a19-850e-4e6d-b668-06043a1b812c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7E49646ABB426428306D7A7428B66D7" ma:contentTypeVersion="10" ma:contentTypeDescription="Create a new document." ma:contentTypeScope="" ma:versionID="9154aa333d93fa8aeb6e53dd94377659">
  <xsd:schema xmlns:xsd="http://www.w3.org/2001/XMLSchema" xmlns:xs="http://www.w3.org/2001/XMLSchema" xmlns:p="http://schemas.microsoft.com/office/2006/metadata/properties" xmlns:ns2="45fbe73b-9a72-4d50-b2b2-08fdf0b17659" xmlns:ns3="3c6a8a19-850e-4e6d-b668-06043a1b812c" targetNamespace="http://schemas.microsoft.com/office/2006/metadata/properties" ma:root="true" ma:fieldsID="b0ada63d875fb9eaebc8a27a4fd94e1c" ns2:_="" ns3:_="">
    <xsd:import namespace="45fbe73b-9a72-4d50-b2b2-08fdf0b17659"/>
    <xsd:import namespace="3c6a8a19-850e-4e6d-b668-06043a1b812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5fbe73b-9a72-4d50-b2b2-08fdf0b1765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Image Tags" ma:readOnly="false" ma:fieldId="{5cf76f15-5ced-4ddc-b409-7134ff3c332f}" ma:taxonomyMulti="true" ma:sspId="8b488997-0acd-4d98-a2b2-01788e10e09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c6a8a19-850e-4e6d-b668-06043a1b812c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257235a6-1abd-4974-9f23-dd5b2cb6515c}" ma:internalName="TaxCatchAll" ma:showField="CatchAllData" ma:web="3c6a8a19-850e-4e6d-b668-06043a1b812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0449EB1-D0A2-4AE0-9DAD-C2B8A0DE4EAD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</ds:schemaRefs>
</ds:datastoreItem>
</file>

<file path=customXml/itemProps2.xml><?xml version="1.0" encoding="utf-8"?>
<ds:datastoreItem xmlns:ds="http://schemas.openxmlformats.org/officeDocument/2006/customXml" ds:itemID="{EAD98DEA-CC57-4321-B7A8-EB9A2E82856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F65ED22-680C-40CA-B23C-829188708BBE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1083</TotalTime>
  <Words>59</Words>
  <Application>Microsoft Macintosh PowerPoint</Application>
  <PresentationFormat>A4 Paper (210x297 mm)</PresentationFormat>
  <Paragraphs>17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Telford &amp; Wrekin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Brown, Stephanie</dc:creator>
  <cp:lastModifiedBy>andrew chadwick</cp:lastModifiedBy>
  <cp:revision>20</cp:revision>
  <cp:lastPrinted>2019-10-09T15:27:27Z</cp:lastPrinted>
  <dcterms:created xsi:type="dcterms:W3CDTF">2019-09-17T19:28:20Z</dcterms:created>
  <dcterms:modified xsi:type="dcterms:W3CDTF">2023-01-23T10:52:44Z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0x01010057E49646ABB426428306D7A7428B66D7</vt:lpwstr>
  </property>
</Properties>
</file>