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797675" cy="9982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44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997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49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99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5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2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668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96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068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4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772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63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379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356309" y="756841"/>
            <a:ext cx="120490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Keywords</a:t>
            </a:r>
          </a:p>
          <a:p>
            <a:r>
              <a:rPr lang="en-GB" sz="1200" dirty="0"/>
              <a:t>Sine, cosine, tangent, graph, reflection, translation, stretch, vertical, horizontal.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5759" y="5497909"/>
            <a:ext cx="4427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Prior Knowledge: Trigonometry, sine and cosine rule, transforming graphs, solving equations</a:t>
            </a:r>
            <a:endParaRPr lang="en-GB" sz="1200" dirty="0"/>
          </a:p>
        </p:txBody>
      </p:sp>
      <p:sp>
        <p:nvSpPr>
          <p:cNvPr id="14" name="Rectangle 13"/>
          <p:cNvSpPr/>
          <p:nvPr/>
        </p:nvSpPr>
        <p:spPr>
          <a:xfrm>
            <a:off x="950540" y="9420"/>
            <a:ext cx="889788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	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Maths</a:t>
            </a:r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Knowledge 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Organiser</a:t>
            </a:r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– Trigonometric graphs </a:t>
            </a:r>
          </a:p>
        </p:txBody>
      </p:sp>
      <p:graphicFrame>
        <p:nvGraphicFramePr>
          <p:cNvPr id="98" name="Table 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7897739"/>
              </p:ext>
            </p:extLst>
          </p:nvPr>
        </p:nvGraphicFramePr>
        <p:xfrm>
          <a:off x="202783" y="764539"/>
          <a:ext cx="4056612" cy="139736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{D7AC3CCA-C797-4891-BE02-D94E43425B78}</a:tableStyleId>
              </a:tblPr>
              <a:tblGrid>
                <a:gridCol w="4056612">
                  <a:extLst>
                    <a:ext uri="{9D8B030D-6E8A-4147-A177-3AD203B41FA5}">
                      <a16:colId xmlns:a16="http://schemas.microsoft.com/office/drawing/2014/main" val="774821660"/>
                    </a:ext>
                  </a:extLst>
                </a:gridCol>
              </a:tblGrid>
              <a:tr h="465789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en-GB" sz="1200" b="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can understand how to find the sine, cosine or tangent of any angle.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6043899"/>
                  </a:ext>
                </a:extLst>
              </a:tr>
              <a:tr h="4657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en-GB" sz="1200" b="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can use the sine, cosine and tangent graphs to solve equations.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659486"/>
                  </a:ext>
                </a:extLst>
              </a:tr>
              <a:tr h="4657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en-GB" sz="1200" b="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can recognise how changes in a function affect trigonometric graphs.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651340"/>
                  </a:ext>
                </a:extLst>
              </a:tr>
            </a:tbl>
          </a:graphicData>
        </a:graphic>
      </p:graphicFrame>
      <p:sp>
        <p:nvSpPr>
          <p:cNvPr id="99" name="Rectangle 98"/>
          <p:cNvSpPr/>
          <p:nvPr/>
        </p:nvSpPr>
        <p:spPr>
          <a:xfrm>
            <a:off x="622717" y="5941926"/>
            <a:ext cx="15840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Corbett Maths Clip:</a:t>
            </a:r>
          </a:p>
          <a:p>
            <a:r>
              <a:rPr lang="en-GB" sz="1200" b="1" dirty="0"/>
              <a:t>324, 328 - 330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2909058" y="5939852"/>
            <a:ext cx="14322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Hegarty Clip:</a:t>
            </a:r>
          </a:p>
          <a:p>
            <a:r>
              <a:rPr lang="en-GB" sz="1200" b="1" dirty="0"/>
              <a:t>303-305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4356308" y="764540"/>
            <a:ext cx="1204906" cy="13973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Rectangle 103"/>
          <p:cNvSpPr/>
          <p:nvPr/>
        </p:nvSpPr>
        <p:spPr>
          <a:xfrm>
            <a:off x="202783" y="2249713"/>
            <a:ext cx="5358431" cy="31531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BB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5657464" y="2716961"/>
            <a:ext cx="4123196" cy="40246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6" name="Rectangle 105"/>
          <p:cNvSpPr/>
          <p:nvPr/>
        </p:nvSpPr>
        <p:spPr>
          <a:xfrm>
            <a:off x="396447" y="5528278"/>
            <a:ext cx="4447308" cy="366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ectangle 107"/>
          <p:cNvSpPr/>
          <p:nvPr/>
        </p:nvSpPr>
        <p:spPr>
          <a:xfrm>
            <a:off x="396447" y="5967964"/>
            <a:ext cx="1996933" cy="4139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/>
          <p:cNvSpPr/>
          <p:nvPr/>
        </p:nvSpPr>
        <p:spPr>
          <a:xfrm>
            <a:off x="2575875" y="5989943"/>
            <a:ext cx="2011018" cy="3643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657464" y="766732"/>
                <a:ext cx="4123196" cy="184665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Solving trigonometric equations</a:t>
                </a:r>
              </a:p>
              <a:p>
                <a:r>
                  <a:rPr lang="en-GB" sz="1400" dirty="0"/>
                  <a:t>Trigonometric equations can have more than one solution. Use your calculator to find the first one:</a:t>
                </a:r>
              </a:p>
              <a:p>
                <a:r>
                  <a:rPr lang="en-GB" sz="1400" dirty="0"/>
                  <a:t>E.g. 5sinx = 3 </a:t>
                </a:r>
                <a:r>
                  <a:rPr lang="en-GB" sz="1400" dirty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 </m:t>
                    </m:r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1400" b="0" i="0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sin</m:t>
                            </m:r>
                          </m:e>
                          <m:sup>
                            <m:r>
                              <a:rPr lang="en-GB" sz="14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(3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÷5)</m:t>
                        </m:r>
                      </m:e>
                    </m:func>
                  </m:oMath>
                </a14:m>
                <a:r>
                  <a:rPr lang="en-GB" sz="1400" dirty="0"/>
                  <a:t> </a:t>
                </a:r>
                <a:r>
                  <a:rPr lang="en-GB" sz="1400" dirty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=36.9°</m:t>
                    </m:r>
                  </m:oMath>
                </a14:m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7464" y="766732"/>
                <a:ext cx="4123196" cy="1846659"/>
              </a:xfrm>
              <a:prstGeom prst="rect">
                <a:avLst/>
              </a:prstGeom>
              <a:blipFill>
                <a:blip r:embed="rId3"/>
                <a:stretch>
                  <a:fillRect l="-1032" t="-1639"/>
                </a:stretch>
              </a:blipFill>
              <a:ln w="127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217207" y="2270694"/>
            <a:ext cx="21761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Trigonometric graphs</a:t>
            </a:r>
          </a:p>
          <a:p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785658" y="2834640"/>
            <a:ext cx="3437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Transforming trigonometric graphs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4802" y="3131607"/>
            <a:ext cx="1981933" cy="121627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64546" y="2484676"/>
            <a:ext cx="2054218" cy="129386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71972" y="2888542"/>
                <a:ext cx="248550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Sine graph - repeats every 360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972" y="2888542"/>
                <a:ext cx="2485507" cy="307777"/>
              </a:xfrm>
              <a:prstGeom prst="rect">
                <a:avLst/>
              </a:prstGeom>
              <a:blipFill>
                <a:blip r:embed="rId6"/>
                <a:stretch>
                  <a:fillRect l="-735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006167" y="2215629"/>
                <a:ext cx="270028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Cosine graph - repeats every 360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6167" y="2215629"/>
                <a:ext cx="2700281" cy="307777"/>
              </a:xfrm>
              <a:prstGeom prst="rect">
                <a:avLst/>
              </a:prstGeom>
              <a:blipFill>
                <a:blip r:embed="rId7"/>
                <a:stretch>
                  <a:fillRect l="-677"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Picture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05261" y="3826292"/>
            <a:ext cx="1548592" cy="148045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473377" y="4212750"/>
                <a:ext cx="1827377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Tangent graph – repeats every 180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/>
                  <a:t>.</a:t>
                </a:r>
              </a:p>
              <a:p>
                <a:r>
                  <a:rPr lang="en-GB" sz="1400" dirty="0"/>
                  <a:t>It is not defined at 90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/>
                  <a:t>, 270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/>
                  <a:t>, 450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/>
                  <a:t> etc.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3377" y="4212750"/>
                <a:ext cx="1827377" cy="954107"/>
              </a:xfrm>
              <a:prstGeom prst="rect">
                <a:avLst/>
              </a:prstGeom>
              <a:blipFill>
                <a:blip r:embed="rId9"/>
                <a:stretch>
                  <a:fillRect l="-1000" t="-1274" b="-57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1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37575" y="1794642"/>
            <a:ext cx="3869563" cy="77449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858144A-A13C-444C-9948-3F07CB09481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697519" y="3203972"/>
            <a:ext cx="4043085" cy="345472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F3F9717-05B5-1444-8900-2C4F2639906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53" y="26161"/>
            <a:ext cx="690533" cy="73068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6B4792D-C40E-3D4F-A331-3518DED4036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1685" y="-9302"/>
            <a:ext cx="738975" cy="781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088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E49646ABB426428306D7A7428B66D7" ma:contentTypeVersion="10" ma:contentTypeDescription="Create a new document." ma:contentTypeScope="" ma:versionID="9154aa333d93fa8aeb6e53dd94377659">
  <xsd:schema xmlns:xsd="http://www.w3.org/2001/XMLSchema" xmlns:xs="http://www.w3.org/2001/XMLSchema" xmlns:p="http://schemas.microsoft.com/office/2006/metadata/properties" xmlns:ns2="45fbe73b-9a72-4d50-b2b2-08fdf0b17659" xmlns:ns3="3c6a8a19-850e-4e6d-b668-06043a1b812c" targetNamespace="http://schemas.microsoft.com/office/2006/metadata/properties" ma:root="true" ma:fieldsID="b0ada63d875fb9eaebc8a27a4fd94e1c" ns2:_="" ns3:_="">
    <xsd:import namespace="45fbe73b-9a72-4d50-b2b2-08fdf0b17659"/>
    <xsd:import namespace="3c6a8a19-850e-4e6d-b668-06043a1b81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e73b-9a72-4d50-b2b2-08fdf0b176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8b488997-0acd-4d98-a2b2-01788e10e0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6a8a19-850e-4e6d-b668-06043a1b812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57235a6-1abd-4974-9f23-dd5b2cb6515c}" ma:internalName="TaxCatchAll" ma:showField="CatchAllData" ma:web="3c6a8a19-850e-4e6d-b668-06043a1b81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5fbe73b-9a72-4d50-b2b2-08fdf0b17659">
      <Terms xmlns="http://schemas.microsoft.com/office/infopath/2007/PartnerControls"/>
    </lcf76f155ced4ddcb4097134ff3c332f>
    <TaxCatchAll xmlns="3c6a8a19-850e-4e6d-b668-06043a1b812c" xsi:nil="true"/>
  </documentManagement>
</p:properties>
</file>

<file path=customXml/itemProps1.xml><?xml version="1.0" encoding="utf-8"?>
<ds:datastoreItem xmlns:ds="http://schemas.openxmlformats.org/officeDocument/2006/customXml" ds:itemID="{FBBEA172-7482-449A-9BB9-67CDC4F5D0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D32B4B0-D7FA-4DA3-8E71-76974407DE98}"/>
</file>

<file path=customXml/itemProps3.xml><?xml version="1.0" encoding="utf-8"?>
<ds:datastoreItem xmlns:ds="http://schemas.openxmlformats.org/officeDocument/2006/customXml" ds:itemID="{07FE2DAA-D19B-413C-8BE0-6E82808505C8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1085</TotalTime>
  <Words>166</Words>
  <Application>Microsoft Macintosh PowerPoint</Application>
  <PresentationFormat>A4 Paper (210x297 mm)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 Theme</vt:lpstr>
      <vt:lpstr>PowerPoint Presentation</vt:lpstr>
    </vt:vector>
  </TitlesOfParts>
  <Company>Telford &amp; Wrekin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Brown, Stephanie</dc:creator>
  <cp:lastModifiedBy>andrew chadwick</cp:lastModifiedBy>
  <cp:revision>24</cp:revision>
  <cp:lastPrinted>2019-10-09T15:27:27Z</cp:lastPrinted>
  <dcterms:created xsi:type="dcterms:W3CDTF">2019-09-17T19:28:20Z</dcterms:created>
  <dcterms:modified xsi:type="dcterms:W3CDTF">2023-01-23T10:54:36Z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0x01010057E49646ABB426428306D7A7428B66D7</vt:lpwstr>
  </property>
</Properties>
</file>