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906000" cy="6858000" type="A4"/>
  <p:notesSz cx="6797675" cy="9982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44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997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498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995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651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2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9668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968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068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84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772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63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3379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214069" y="300545"/>
            <a:ext cx="6117723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	</a:t>
            </a:r>
            <a:r>
              <a:rPr lang="en-US" sz="24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Maths</a:t>
            </a:r>
            <a:r>
              <a:rPr lang="en-US" sz="2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Knowledge </a:t>
            </a:r>
            <a:r>
              <a:rPr lang="en-US" sz="24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Organiser</a:t>
            </a:r>
            <a:r>
              <a:rPr lang="en-US" sz="2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- functions</a:t>
            </a:r>
          </a:p>
        </p:txBody>
      </p:sp>
      <p:graphicFrame>
        <p:nvGraphicFramePr>
          <p:cNvPr id="98" name="Table 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916889"/>
              </p:ext>
            </p:extLst>
          </p:nvPr>
        </p:nvGraphicFramePr>
        <p:xfrm>
          <a:off x="202812" y="1064257"/>
          <a:ext cx="2394064" cy="95278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{D7AC3CCA-C797-4891-BE02-D94E43425B78}</a:tableStyleId>
              </a:tblPr>
              <a:tblGrid>
                <a:gridCol w="2394064">
                  <a:extLst>
                    <a:ext uri="{9D8B030D-6E8A-4147-A177-3AD203B41FA5}">
                      <a16:colId xmlns:a16="http://schemas.microsoft.com/office/drawing/2014/main" val="774821660"/>
                    </a:ext>
                  </a:extLst>
                </a:gridCol>
              </a:tblGrid>
              <a:tr h="31759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en-GB" sz="14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 can use function notation.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6043899"/>
                  </a:ext>
                </a:extLst>
              </a:tr>
              <a:tr h="31759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en-GB" sz="14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</a:t>
                      </a:r>
                      <a:r>
                        <a:rPr lang="en-GB" sz="1400" b="0" baseline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can find composite functions.</a:t>
                      </a:r>
                      <a:endParaRPr lang="en-GB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4659486"/>
                  </a:ext>
                </a:extLst>
              </a:tr>
              <a:tr h="31759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en-GB" sz="14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 can find inverse functions.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651340"/>
                  </a:ext>
                </a:extLst>
              </a:tr>
            </a:tbl>
          </a:graphicData>
        </a:graphic>
      </p:graphicFrame>
      <p:sp>
        <p:nvSpPr>
          <p:cNvPr id="99" name="Rectangle 98"/>
          <p:cNvSpPr/>
          <p:nvPr/>
        </p:nvSpPr>
        <p:spPr>
          <a:xfrm>
            <a:off x="5114844" y="6375154"/>
            <a:ext cx="208396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/>
              <a:t>Corbett Maths Clip: 369, 370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7198808" y="6352864"/>
            <a:ext cx="207916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/>
              <a:t>Hegarty Clip: 290-296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2736588" y="1064257"/>
            <a:ext cx="2261218" cy="9527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Rectangle 103"/>
          <p:cNvSpPr/>
          <p:nvPr/>
        </p:nvSpPr>
        <p:spPr>
          <a:xfrm>
            <a:off x="195945" y="2135696"/>
            <a:ext cx="4801862" cy="18269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BB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203723" y="6402793"/>
            <a:ext cx="4794083" cy="3661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Rectangle 107"/>
          <p:cNvSpPr/>
          <p:nvPr/>
        </p:nvSpPr>
        <p:spPr>
          <a:xfrm>
            <a:off x="5139691" y="6402793"/>
            <a:ext cx="1996933" cy="3661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Rectangle 108"/>
          <p:cNvSpPr/>
          <p:nvPr/>
        </p:nvSpPr>
        <p:spPr>
          <a:xfrm>
            <a:off x="7266958" y="6404590"/>
            <a:ext cx="2011018" cy="3643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5114845" y="2143434"/>
            <a:ext cx="4433894" cy="406265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Composite functions</a:t>
            </a:r>
          </a:p>
          <a:p>
            <a:r>
              <a:rPr lang="en-GB" sz="1200" dirty="0"/>
              <a:t>If f(x) and g(x) are two functions, then gf(x) is a composite function.</a:t>
            </a:r>
          </a:p>
          <a:p>
            <a:r>
              <a:rPr lang="en-GB" sz="1200" dirty="0"/>
              <a:t>For example, gf(x) means “put x into function f, then put the answer into function g”.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2" name="TextBox 1"/>
          <p:cNvSpPr txBox="1"/>
          <p:nvPr/>
        </p:nvSpPr>
        <p:spPr>
          <a:xfrm>
            <a:off x="2681861" y="1057108"/>
            <a:ext cx="207676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Key words: </a:t>
            </a:r>
            <a:r>
              <a:rPr lang="en-GB" sz="1400" dirty="0"/>
              <a:t>Function, composite, inverse, notation</a:t>
            </a:r>
            <a:endParaRPr lang="en-GB" sz="1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084366" y="1078983"/>
            <a:ext cx="4464373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A function is a rule for working out values of y given values of x. The notation f(x) is read as “f of x”, where f is the function.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575" y="2464236"/>
            <a:ext cx="4482573" cy="145715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r="47959" b="88904"/>
          <a:stretch/>
        </p:blipFill>
        <p:spPr>
          <a:xfrm>
            <a:off x="5194026" y="3300534"/>
            <a:ext cx="2453684" cy="2157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3871" y="4422557"/>
            <a:ext cx="4813935" cy="182636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64601" y="2104332"/>
            <a:ext cx="13222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Substitution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95945" y="4078878"/>
            <a:ext cx="4801862" cy="22178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BB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2794" y="4053225"/>
            <a:ext cx="4427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Inverse functions (reverses the effect – f </a:t>
            </a:r>
            <a:r>
              <a:rPr lang="en-GB" baseline="30000" dirty="0"/>
              <a:t>-1</a:t>
            </a:r>
            <a:r>
              <a:rPr lang="en-GB" dirty="0"/>
              <a:t>(x))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4601" y="6366432"/>
            <a:ext cx="34627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/>
              <a:t>Prior knowledge: </a:t>
            </a:r>
            <a:r>
              <a:rPr lang="en-GB" sz="1200" dirty="0"/>
              <a:t>Substitution, rearranging formulae</a:t>
            </a: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3"/>
          <a:srcRect t="13480" r="42137"/>
          <a:stretch/>
        </p:blipFill>
        <p:spPr>
          <a:xfrm>
            <a:off x="6721375" y="3653372"/>
            <a:ext cx="2728175" cy="1682367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3"/>
          <a:srcRect l="66027"/>
          <a:stretch/>
        </p:blipFill>
        <p:spPr>
          <a:xfrm>
            <a:off x="5119581" y="3657405"/>
            <a:ext cx="1601794" cy="1944464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06358E0-F459-9747-BC4A-6E3B4FF797B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853" y="26161"/>
            <a:ext cx="923290" cy="976970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DD7DD812-7140-F44F-8E69-74F592E5AFF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6331" y="42892"/>
            <a:ext cx="923290" cy="976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088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E49646ABB426428306D7A7428B66D7" ma:contentTypeVersion="10" ma:contentTypeDescription="Create a new document." ma:contentTypeScope="" ma:versionID="9154aa333d93fa8aeb6e53dd94377659">
  <xsd:schema xmlns:xsd="http://www.w3.org/2001/XMLSchema" xmlns:xs="http://www.w3.org/2001/XMLSchema" xmlns:p="http://schemas.microsoft.com/office/2006/metadata/properties" xmlns:ns2="45fbe73b-9a72-4d50-b2b2-08fdf0b17659" xmlns:ns3="3c6a8a19-850e-4e6d-b668-06043a1b812c" targetNamespace="http://schemas.microsoft.com/office/2006/metadata/properties" ma:root="true" ma:fieldsID="b0ada63d875fb9eaebc8a27a4fd94e1c" ns2:_="" ns3:_="">
    <xsd:import namespace="45fbe73b-9a72-4d50-b2b2-08fdf0b17659"/>
    <xsd:import namespace="3c6a8a19-850e-4e6d-b668-06043a1b812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fbe73b-9a72-4d50-b2b2-08fdf0b176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8b488997-0acd-4d98-a2b2-01788e10e09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6a8a19-850e-4e6d-b668-06043a1b812c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257235a6-1abd-4974-9f23-dd5b2cb6515c}" ma:internalName="TaxCatchAll" ma:showField="CatchAllData" ma:web="3c6a8a19-850e-4e6d-b668-06043a1b812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5fbe73b-9a72-4d50-b2b2-08fdf0b17659">
      <Terms xmlns="http://schemas.microsoft.com/office/infopath/2007/PartnerControls"/>
    </lcf76f155ced4ddcb4097134ff3c332f>
    <TaxCatchAll xmlns="3c6a8a19-850e-4e6d-b668-06043a1b812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A5A71D8-4E9B-4798-8A39-E428C73869F1}"/>
</file>

<file path=customXml/itemProps2.xml><?xml version="1.0" encoding="utf-8"?>
<ds:datastoreItem xmlns:ds="http://schemas.openxmlformats.org/officeDocument/2006/customXml" ds:itemID="{65CF4DF8-3886-4A1F-A71A-CC90FB67D78E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7FB77487-7B68-4A11-9F24-656016BC0BB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1056</TotalTime>
  <Words>147</Words>
  <Application>Microsoft Macintosh PowerPoint</Application>
  <PresentationFormat>A4 Paper (210x297 mm)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Telford &amp; Wrekin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Brown, Stephanie</dc:creator>
  <cp:lastModifiedBy>andrew chadwick</cp:lastModifiedBy>
  <cp:revision>19</cp:revision>
  <cp:lastPrinted>2019-10-09T15:27:27Z</cp:lastPrinted>
  <dcterms:created xsi:type="dcterms:W3CDTF">2019-09-17T19:28:20Z</dcterms:created>
  <dcterms:modified xsi:type="dcterms:W3CDTF">2023-01-23T10:57:17Z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0x01010057E49646ABB426428306D7A7428B66D7</vt:lpwstr>
  </property>
</Properties>
</file>