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797675" cy="9982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4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99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49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99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5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66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96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06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4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772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63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37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212713" y="1078983"/>
            <a:ext cx="2546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Keywords</a:t>
            </a:r>
          </a:p>
          <a:p>
            <a:r>
              <a:rPr lang="en-GB" sz="1400" dirty="0"/>
              <a:t>term, like terms, variable, constant, coefficient, simplify,  Highest Common Factor (HCF), Formula(e) </a:t>
            </a:r>
          </a:p>
          <a:p>
            <a:endParaRPr lang="en-GB" dirty="0"/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241" y="6359807"/>
            <a:ext cx="4427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Prior Knowledge</a:t>
            </a:r>
          </a:p>
          <a:p>
            <a:r>
              <a:rPr lang="en-GB" sz="1200" dirty="0"/>
              <a:t>Calculate with negative numbers, find HCF, simplifying expressions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372062" y="91364"/>
            <a:ext cx="492606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Maths</a:t>
            </a:r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Knowledge </a:t>
            </a:r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Organiser</a:t>
            </a:r>
            <a:endParaRPr lang="en-US" sz="24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61268" y="550681"/>
            <a:ext cx="282716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Expanding and factorising</a:t>
            </a:r>
          </a:p>
        </p:txBody>
      </p:sp>
      <p:graphicFrame>
        <p:nvGraphicFramePr>
          <p:cNvPr id="98" name="Table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036441"/>
              </p:ext>
            </p:extLst>
          </p:nvPr>
        </p:nvGraphicFramePr>
        <p:xfrm>
          <a:off x="365761" y="1078983"/>
          <a:ext cx="6753496" cy="158797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{D7AC3CCA-C797-4891-BE02-D94E43425B78}</a:tableStyleId>
              </a:tblPr>
              <a:tblGrid>
                <a:gridCol w="6753496">
                  <a:extLst>
                    <a:ext uri="{9D8B030D-6E8A-4147-A177-3AD203B41FA5}">
                      <a16:colId xmlns:a16="http://schemas.microsoft.com/office/drawing/2014/main" val="774821660"/>
                    </a:ext>
                  </a:extLst>
                </a:gridCol>
              </a:tblGrid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</a:rPr>
                        <a:t>I can understand and use algebraic vocabulary and notation.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6043899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</a:rPr>
                        <a:t>I can simplify</a:t>
                      </a:r>
                      <a:r>
                        <a:rPr lang="en-GB" sz="1200" b="0" baseline="0" dirty="0">
                          <a:effectLst/>
                        </a:rPr>
                        <a:t> algebraic expressions.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659486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</a:rPr>
                        <a:t>I can write expressions and find their values.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51340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</a:rPr>
                        <a:t>I can expand brackets and factorise expressions completely.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5207484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</a:rPr>
                        <a:t>I can substitute values into formulae.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9508497"/>
                  </a:ext>
                </a:extLst>
              </a:tr>
            </a:tbl>
          </a:graphicData>
        </a:graphic>
      </p:graphicFrame>
      <p:sp>
        <p:nvSpPr>
          <p:cNvPr id="99" name="Rectangle 98"/>
          <p:cNvSpPr/>
          <p:nvPr/>
        </p:nvSpPr>
        <p:spPr>
          <a:xfrm>
            <a:off x="4888450" y="6392582"/>
            <a:ext cx="15840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Corbett Maths Clip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7290051" y="6392322"/>
            <a:ext cx="14322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Hegarty Clip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7212713" y="1078983"/>
            <a:ext cx="2546021" cy="15879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/>
          <p:cNvSpPr/>
          <p:nvPr/>
        </p:nvSpPr>
        <p:spPr>
          <a:xfrm>
            <a:off x="384663" y="6416171"/>
            <a:ext cx="4447308" cy="366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/>
          <p:cNvSpPr/>
          <p:nvPr/>
        </p:nvSpPr>
        <p:spPr>
          <a:xfrm>
            <a:off x="4940306" y="6435215"/>
            <a:ext cx="2300323" cy="366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/>
          <p:cNvSpPr/>
          <p:nvPr/>
        </p:nvSpPr>
        <p:spPr>
          <a:xfrm>
            <a:off x="7329134" y="6416171"/>
            <a:ext cx="2345930" cy="3910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736" y="3173681"/>
            <a:ext cx="4313926" cy="845642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8664" y="3083179"/>
            <a:ext cx="3034214" cy="253707"/>
          </a:xfrm>
          <a:prstGeom prst="rect">
            <a:avLst/>
          </a:prstGeom>
        </p:spPr>
      </p:pic>
      <p:sp>
        <p:nvSpPr>
          <p:cNvPr id="61" name="TextBox 60"/>
          <p:cNvSpPr txBox="1"/>
          <p:nvPr/>
        </p:nvSpPr>
        <p:spPr>
          <a:xfrm>
            <a:off x="4910281" y="6562195"/>
            <a:ext cx="1540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9, 13, 16, 18, 19, 20</a:t>
            </a: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7806" y="3118275"/>
            <a:ext cx="1398672" cy="245713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4850" y="3336886"/>
            <a:ext cx="870185" cy="491234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45035" y="3460938"/>
            <a:ext cx="1026725" cy="30964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5467" y="2772359"/>
            <a:ext cx="4677602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Factorising: One bracket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Two brackets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921193" y="2772359"/>
                <a:ext cx="4900139" cy="35914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Expanding: One bracket</a:t>
                </a:r>
              </a:p>
              <a:p>
                <a:endParaRPr lang="en-GB" sz="1400" dirty="0"/>
              </a:p>
              <a:p>
                <a:endParaRPr lang="en-GB" sz="1400" dirty="0"/>
              </a:p>
              <a:p>
                <a:endParaRPr lang="en-GB" sz="1400" dirty="0"/>
              </a:p>
              <a:p>
                <a:endParaRPr lang="en-GB" sz="1400" dirty="0"/>
              </a:p>
              <a:p>
                <a:r>
                  <a:rPr lang="en-GB" sz="1400" dirty="0"/>
                  <a:t>Two brackets</a:t>
                </a:r>
              </a:p>
              <a:p>
                <a:endParaRPr lang="en-GB" sz="1400" dirty="0"/>
              </a:p>
              <a:p>
                <a:endParaRPr lang="en-GB" sz="1400" dirty="0"/>
              </a:p>
              <a:p>
                <a:endParaRPr lang="en-GB" sz="1400" dirty="0"/>
              </a:p>
              <a:p>
                <a:endParaRPr lang="en-GB" sz="1400" dirty="0"/>
              </a:p>
              <a:p>
                <a:r>
                  <a:rPr lang="en-GB" sz="1400" dirty="0"/>
                  <a:t>Three brackets</a:t>
                </a:r>
              </a:p>
              <a:p>
                <a:endParaRPr lang="en-GB" sz="1400" dirty="0"/>
              </a:p>
              <a:p>
                <a:endParaRPr lang="en-GB" sz="1400" dirty="0"/>
              </a:p>
              <a:p>
                <a:r>
                  <a:rPr lang="en-GB" sz="1400" dirty="0"/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+6</m:t>
                        </m:r>
                      </m:e>
                    </m:d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endParaRPr lang="en-GB" sz="1400" b="0" dirty="0"/>
              </a:p>
              <a:p>
                <a:r>
                  <a:rPr lang="en-GB" sz="14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+10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+12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−6</m:t>
                    </m:r>
                  </m:oMath>
                </a14:m>
                <a:endParaRPr lang="en-GB" sz="1400" b="0" dirty="0"/>
              </a:p>
              <a:p>
                <a:r>
                  <a:rPr lang="en-GB" sz="14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+9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+7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−6</m:t>
                    </m:r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1193" y="2772359"/>
                <a:ext cx="4900139" cy="3591432"/>
              </a:xfrm>
              <a:prstGeom prst="rect">
                <a:avLst/>
              </a:prstGeom>
              <a:blipFill>
                <a:blip r:embed="rId8"/>
                <a:stretch>
                  <a:fillRect l="-248" t="-16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19277" y="4113450"/>
            <a:ext cx="4006270" cy="86715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56228" y="5372360"/>
            <a:ext cx="2608769" cy="22869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421283" y="4980608"/>
            <a:ext cx="3228975" cy="36139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95944" y="4265334"/>
            <a:ext cx="4616979" cy="1585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E25CF71-6F2F-EE44-82CB-B7E26A6C20E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53" y="26161"/>
            <a:ext cx="923290" cy="97697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7A5E0D0-A256-F846-9CB5-69F991FFA54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6239" y="40155"/>
            <a:ext cx="923290" cy="9769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C4F5861-90F0-FB46-9D47-62BFDE7A6A9C}"/>
              </a:ext>
            </a:extLst>
          </p:cNvPr>
          <p:cNvSpPr txBox="1"/>
          <p:nvPr/>
        </p:nvSpPr>
        <p:spPr>
          <a:xfrm>
            <a:off x="8177121" y="6427039"/>
            <a:ext cx="1189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160 to 166</a:t>
            </a:r>
          </a:p>
        </p:txBody>
      </p:sp>
    </p:spTree>
    <p:extLst>
      <p:ext uri="{BB962C8B-B14F-4D97-AF65-F5344CB8AC3E}">
        <p14:creationId xmlns:p14="http://schemas.microsoft.com/office/powerpoint/2010/main" val="1930088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5fbe73b-9a72-4d50-b2b2-08fdf0b17659">
      <Terms xmlns="http://schemas.microsoft.com/office/infopath/2007/PartnerControls"/>
    </lcf76f155ced4ddcb4097134ff3c332f>
    <TaxCatchAll xmlns="3c6a8a19-850e-4e6d-b668-06043a1b812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E49646ABB426428306D7A7428B66D7" ma:contentTypeVersion="10" ma:contentTypeDescription="Create a new document." ma:contentTypeScope="" ma:versionID="9154aa333d93fa8aeb6e53dd94377659">
  <xsd:schema xmlns:xsd="http://www.w3.org/2001/XMLSchema" xmlns:xs="http://www.w3.org/2001/XMLSchema" xmlns:p="http://schemas.microsoft.com/office/2006/metadata/properties" xmlns:ns2="45fbe73b-9a72-4d50-b2b2-08fdf0b17659" xmlns:ns3="3c6a8a19-850e-4e6d-b668-06043a1b812c" targetNamespace="http://schemas.microsoft.com/office/2006/metadata/properties" ma:root="true" ma:fieldsID="b0ada63d875fb9eaebc8a27a4fd94e1c" ns2:_="" ns3:_="">
    <xsd:import namespace="45fbe73b-9a72-4d50-b2b2-08fdf0b17659"/>
    <xsd:import namespace="3c6a8a19-850e-4e6d-b668-06043a1b81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e73b-9a72-4d50-b2b2-08fdf0b176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b488997-0acd-4d98-a2b2-01788e10e0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6a8a19-850e-4e6d-b668-06043a1b812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57235a6-1abd-4974-9f23-dd5b2cb6515c}" ma:internalName="TaxCatchAll" ma:showField="CatchAllData" ma:web="3c6a8a19-850e-4e6d-b668-06043a1b81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2695F6-1EF5-436E-B83C-5C0D6D983571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E6E0B023-5BEB-4ADB-ACC1-3CABB48ECB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74EC66-035D-45D9-90AD-BCC7906F642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1235</TotalTime>
  <Words>144</Words>
  <Application>Microsoft Macintosh PowerPoint</Application>
  <PresentationFormat>A4 Paper (210x297 mm)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Brown, Stephanie</dc:creator>
  <cp:lastModifiedBy>andrew chadwick</cp:lastModifiedBy>
  <cp:revision>30</cp:revision>
  <cp:lastPrinted>2019-10-23T11:02:46Z</cp:lastPrinted>
  <dcterms:created xsi:type="dcterms:W3CDTF">2019-09-17T19:28:20Z</dcterms:created>
  <dcterms:modified xsi:type="dcterms:W3CDTF">2023-01-23T10:13:19Z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0x01010057E49646ABB426428306D7A7428B66D7</vt:lpwstr>
  </property>
</Properties>
</file>