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82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44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997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498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99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41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668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968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68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77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63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1537F-0EE1-4AF3-AD70-CB2F3A14B5A8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BF508-8670-43D7-A23C-BEDD3A5DEC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3379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72062" y="91364"/>
            <a:ext cx="492606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Maths</a:t>
            </a:r>
            <a:r>
              <a:rPr lang="en-US" sz="2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Knowledge </a:t>
            </a:r>
            <a:r>
              <a:rPr lang="en-US" sz="2400" b="1" dirty="0" err="1">
                <a:ln w="9525">
                  <a:solidFill>
                    <a:schemeClr val="tx1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Organiser</a:t>
            </a:r>
            <a:endParaRPr lang="en-US" sz="2400" b="1" dirty="0">
              <a:ln w="9525">
                <a:solidFill>
                  <a:schemeClr val="tx1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98" name="Table 9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073686"/>
              </p:ext>
            </p:extLst>
          </p:nvPr>
        </p:nvGraphicFramePr>
        <p:xfrm>
          <a:off x="365761" y="1078983"/>
          <a:ext cx="6753496" cy="12703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{D7AC3CCA-C797-4891-BE02-D94E43425B78}</a:tableStyleId>
              </a:tblPr>
              <a:tblGrid>
                <a:gridCol w="6753496">
                  <a:extLst>
                    <a:ext uri="{9D8B030D-6E8A-4147-A177-3AD203B41FA5}">
                      <a16:colId xmlns:a16="http://schemas.microsoft.com/office/drawing/2014/main" val="774821660"/>
                    </a:ext>
                  </a:extLst>
                </a:gridCol>
              </a:tblGrid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find a general formula for the nth term of an arithmetic sequence.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4389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determine whether a number is part of an arithmetic sequence.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659486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 find the nth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term of a quadratic sequence.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554509"/>
                  </a:ext>
                </a:extLst>
              </a:tr>
              <a:tr h="317594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Bef>
                          <a:spcPts val="300"/>
                        </a:spcBef>
                        <a:spcAft>
                          <a:spcPts val="200"/>
                        </a:spcAft>
                      </a:pPr>
                      <a:r>
                        <a:rPr lang="en-GB" sz="12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 solve problems using geometric</a:t>
                      </a:r>
                      <a:r>
                        <a:rPr lang="en-GB" sz="1200" b="0" baseline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sequences. </a:t>
                      </a:r>
                      <a:endParaRPr lang="en-GB" sz="1200" b="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640238"/>
                  </a:ext>
                </a:extLst>
              </a:tr>
            </a:tbl>
          </a:graphicData>
        </a:graphic>
      </p:graphicFrame>
      <p:sp>
        <p:nvSpPr>
          <p:cNvPr id="99" name="Rectangle 98"/>
          <p:cNvSpPr/>
          <p:nvPr/>
        </p:nvSpPr>
        <p:spPr>
          <a:xfrm>
            <a:off x="5819055" y="6223178"/>
            <a:ext cx="15840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b="1" dirty="0"/>
              <a:t>Corbett Maths Clip</a:t>
            </a:r>
          </a:p>
          <a:p>
            <a:pPr algn="ctr"/>
            <a:r>
              <a:rPr lang="en-GB" sz="1200" b="1" dirty="0"/>
              <a:t>288 and 289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7878750" y="6040997"/>
            <a:ext cx="1721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/>
              <a:t>Hegarty Clips:</a:t>
            </a:r>
          </a:p>
          <a:p>
            <a:pPr algn="ctr"/>
            <a:r>
              <a:rPr lang="en-GB" sz="1200" b="1" dirty="0"/>
              <a:t>196-198, 248-250, 263-264, 919-922</a:t>
            </a:r>
          </a:p>
          <a:p>
            <a:pPr algn="ctr"/>
            <a:endParaRPr lang="en-GB" sz="1200" b="1" dirty="0"/>
          </a:p>
        </p:txBody>
      </p:sp>
      <p:sp>
        <p:nvSpPr>
          <p:cNvPr id="103" name="Rectangle 102"/>
          <p:cNvSpPr/>
          <p:nvPr/>
        </p:nvSpPr>
        <p:spPr>
          <a:xfrm>
            <a:off x="7298130" y="1078983"/>
            <a:ext cx="2151421" cy="14670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Rectangle 105"/>
          <p:cNvSpPr/>
          <p:nvPr/>
        </p:nvSpPr>
        <p:spPr>
          <a:xfrm>
            <a:off x="5486774" y="5425841"/>
            <a:ext cx="3999539" cy="5515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ectangle 107"/>
          <p:cNvSpPr/>
          <p:nvPr/>
        </p:nvSpPr>
        <p:spPr>
          <a:xfrm>
            <a:off x="5504096" y="6271830"/>
            <a:ext cx="1996933" cy="4139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5435299" y="2580714"/>
            <a:ext cx="4165061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u="sng" dirty="0"/>
              <a:t>Quadratic sequences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75686" y="512533"/>
            <a:ext cx="3793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Linear and quadratic sequences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247067" y="1068691"/>
            <a:ext cx="22024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Linear, quadratic, sequence, geometric, Fibonacci, arithmetic, constant multiplier, common difference.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65760" y="2510338"/>
            <a:ext cx="4738978" cy="41745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BB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04096" y="5402534"/>
            <a:ext cx="2918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Prior knowledge:</a:t>
            </a:r>
          </a:p>
          <a:p>
            <a:r>
              <a:rPr lang="en-GB" sz="1600" dirty="0"/>
              <a:t>Numerical and algebraic fluency.</a:t>
            </a: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08" y="4449751"/>
            <a:ext cx="4488897" cy="1060757"/>
          </a:xfrm>
          <a:prstGeom prst="rect">
            <a:avLst/>
          </a:prstGeom>
        </p:spPr>
      </p:pic>
      <p:pic>
        <p:nvPicPr>
          <p:cNvPr id="13" name="Picture 1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08" y="2889402"/>
            <a:ext cx="4159439" cy="1479859"/>
          </a:xfrm>
          <a:prstGeom prst="rect">
            <a:avLst/>
          </a:prstGeom>
        </p:spPr>
      </p:pic>
      <p:pic>
        <p:nvPicPr>
          <p:cNvPr id="15" name="Picture 1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5299" y="3145759"/>
            <a:ext cx="3935548" cy="1574219"/>
          </a:xfrm>
          <a:prstGeom prst="rect">
            <a:avLst/>
          </a:prstGeom>
        </p:spPr>
      </p:pic>
      <p:pic>
        <p:nvPicPr>
          <p:cNvPr id="17" name="Picture 1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508" y="5694921"/>
            <a:ext cx="3759833" cy="85987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76508" y="2464575"/>
            <a:ext cx="1805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u="sng" dirty="0"/>
              <a:t>Linear sequences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1DAB41-AA78-1C4E-BA0C-F385461350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53" y="26161"/>
            <a:ext cx="923290" cy="97697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39DF662-21EC-AF45-A0AB-52FA459FAD4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6800" y="85017"/>
            <a:ext cx="923290" cy="97697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2E24D95-7D10-2D44-8EB9-42B0B2CDB552}"/>
              </a:ext>
            </a:extLst>
          </p:cNvPr>
          <p:cNvSpPr/>
          <p:nvPr/>
        </p:nvSpPr>
        <p:spPr>
          <a:xfrm>
            <a:off x="7878750" y="6040997"/>
            <a:ext cx="1721610" cy="6438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88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fbe73b-9a72-4d50-b2b2-08fdf0b17659">
      <Terms xmlns="http://schemas.microsoft.com/office/infopath/2007/PartnerControls"/>
    </lcf76f155ced4ddcb4097134ff3c332f>
    <TaxCatchAll xmlns="3c6a8a19-850e-4e6d-b668-06043a1b812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E49646ABB426428306D7A7428B66D7" ma:contentTypeVersion="15" ma:contentTypeDescription="Create a new document." ma:contentTypeScope="" ma:versionID="f4583bff3accb924e0f85eec40d1a4cf">
  <xsd:schema xmlns:xsd="http://www.w3.org/2001/XMLSchema" xmlns:xs="http://www.w3.org/2001/XMLSchema" xmlns:p="http://schemas.microsoft.com/office/2006/metadata/properties" xmlns:ns2="45fbe73b-9a72-4d50-b2b2-08fdf0b17659" xmlns:ns3="3c6a8a19-850e-4e6d-b668-06043a1b812c" targetNamespace="http://schemas.microsoft.com/office/2006/metadata/properties" ma:root="true" ma:fieldsID="2d575b6bdbafcdbe988a6fbe57803475" ns2:_="" ns3:_="">
    <xsd:import namespace="45fbe73b-9a72-4d50-b2b2-08fdf0b17659"/>
    <xsd:import namespace="3c6a8a19-850e-4e6d-b668-06043a1b81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be73b-9a72-4d50-b2b2-08fdf0b176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b488997-0acd-4d98-a2b2-01788e10e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a8a19-850e-4e6d-b668-06043a1b812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57235a6-1abd-4974-9f23-dd5b2cb6515c}" ma:internalName="TaxCatchAll" ma:showField="CatchAllData" ma:web="3c6a8a19-850e-4e6d-b668-06043a1b81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F5639CE-E0F5-4C6A-87C6-6D0CE501F44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C915CE8E-D687-4A07-B01E-FFB308B72B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ECD83FC-413D-44D5-9DC8-0D41CF6E1EB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1110</TotalTime>
  <Words>97</Words>
  <Application>Microsoft Macintosh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Telford &amp; Wrekin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Brown, Stephanie</dc:creator>
  <cp:lastModifiedBy>andrew chadwick</cp:lastModifiedBy>
  <cp:revision>23</cp:revision>
  <cp:lastPrinted>2019-10-09T15:27:27Z</cp:lastPrinted>
  <dcterms:created xsi:type="dcterms:W3CDTF">2019-09-17T19:28:20Z</dcterms:created>
  <dcterms:modified xsi:type="dcterms:W3CDTF">2023-01-23T10:18:21Z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0x01010057E49646ABB426428306D7A7428B66D7</vt:lpwstr>
  </property>
</Properties>
</file>