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9906000" cy="6858000" type="A4"/>
  <p:notesSz cx="6797675" cy="9982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4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2425D2-2D22-4F2F-B7AB-E538E883F841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5200" y="1247775"/>
            <a:ext cx="4867275" cy="3368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803775"/>
            <a:ext cx="5438775" cy="3930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82138"/>
            <a:ext cx="2946400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82138"/>
            <a:ext cx="2946400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D4391-6CD1-4FCD-84AC-9F8CCBF69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795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99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49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99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5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66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96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06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77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63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37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212713" y="1078983"/>
            <a:ext cx="2546022" cy="1208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Keywords</a:t>
            </a:r>
          </a:p>
          <a:p>
            <a:endParaRPr lang="en-GB" sz="1400" dirty="0"/>
          </a:p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Congruent, Similar, Bisect, Diagonal, Vertex, Vertices, Edge, Face, Opposite, Parallel, Perpendicular, Alternate, |Corresponding, Co-Interior, Equilateral, Isosceles, Scalene, Interior, Exterior, Sum, Regular, Polygon, Irregular, Tessellate.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6135" y="6275001"/>
            <a:ext cx="4427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Prior Knowledge</a:t>
            </a:r>
          </a:p>
          <a:p>
            <a:r>
              <a:rPr lang="en-GB" sz="1200" dirty="0"/>
              <a:t>Basic Angle Facts, Properties of 2d shapes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372062" y="91364"/>
            <a:ext cx="492606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Maths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Knowledge Organiser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30443" y="550681"/>
            <a:ext cx="408881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Angle facts</a:t>
            </a:r>
          </a:p>
        </p:txBody>
      </p:sp>
      <p:graphicFrame>
        <p:nvGraphicFramePr>
          <p:cNvPr id="98" name="Table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729264"/>
              </p:ext>
            </p:extLst>
          </p:nvPr>
        </p:nvGraphicFramePr>
        <p:xfrm>
          <a:off x="365761" y="1078983"/>
          <a:ext cx="6753496" cy="1270376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3376748">
                  <a:extLst>
                    <a:ext uri="{9D8B030D-6E8A-4147-A177-3AD203B41FA5}">
                      <a16:colId xmlns:a16="http://schemas.microsoft.com/office/drawing/2014/main" val="774821660"/>
                    </a:ext>
                  </a:extLst>
                </a:gridCol>
                <a:gridCol w="3376748">
                  <a:extLst>
                    <a:ext uri="{9D8B030D-6E8A-4147-A177-3AD203B41FA5}">
                      <a16:colId xmlns:a16="http://schemas.microsoft.com/office/drawing/2014/main" val="3515618610"/>
                    </a:ext>
                  </a:extLst>
                </a:gridCol>
              </a:tblGrid>
              <a:tr h="31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Solve problems using quadrilateral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properties. 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Identify congruent shapes.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66043899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Calculate missing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angles on parallel lines. 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Solve angle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problems in triangles. 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24659486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Calculate interior and exterior angles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of polygons.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Explain why some shapes tessellate. 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51340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Solve angle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problems using equations. 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5207484"/>
                  </a:ext>
                </a:extLst>
              </a:tr>
            </a:tbl>
          </a:graphicData>
        </a:graphic>
      </p:graphicFrame>
      <p:sp>
        <p:nvSpPr>
          <p:cNvPr id="99" name="Rectangle 98"/>
          <p:cNvSpPr/>
          <p:nvPr/>
        </p:nvSpPr>
        <p:spPr>
          <a:xfrm>
            <a:off x="5026466" y="6296716"/>
            <a:ext cx="17816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Corbett Maths Clip</a:t>
            </a:r>
          </a:p>
          <a:p>
            <a:r>
              <a:rPr lang="en-GB" sz="1200" dirty="0"/>
              <a:t>2, 66, 67, 25, 36, 32, 36 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7460747" y="6273893"/>
            <a:ext cx="2229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Hegarty Clips</a:t>
            </a:r>
          </a:p>
          <a:p>
            <a:r>
              <a:rPr lang="en-GB" sz="1200" dirty="0"/>
              <a:t>812-814, 485-487, 477-478, 481-483, 560-564 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7212713" y="1078983"/>
            <a:ext cx="2546021" cy="11967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Rectangle 104"/>
          <p:cNvSpPr/>
          <p:nvPr/>
        </p:nvSpPr>
        <p:spPr>
          <a:xfrm>
            <a:off x="7212713" y="5088914"/>
            <a:ext cx="2546024" cy="10645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/>
          <p:cNvSpPr/>
          <p:nvPr/>
        </p:nvSpPr>
        <p:spPr>
          <a:xfrm>
            <a:off x="365761" y="6322754"/>
            <a:ext cx="4447308" cy="366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/>
          <p:cNvSpPr/>
          <p:nvPr/>
        </p:nvSpPr>
        <p:spPr>
          <a:xfrm>
            <a:off x="4997806" y="6322754"/>
            <a:ext cx="2300323" cy="366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7405746" y="6297845"/>
            <a:ext cx="2345930" cy="3910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4" name="Rectangle 103"/>
          <p:cNvSpPr/>
          <p:nvPr/>
        </p:nvSpPr>
        <p:spPr>
          <a:xfrm>
            <a:off x="292874" y="4216014"/>
            <a:ext cx="2631018" cy="19759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BB</a:t>
            </a:r>
          </a:p>
        </p:txBody>
      </p:sp>
      <p:sp>
        <p:nvSpPr>
          <p:cNvPr id="2" name="Rectangle 1"/>
          <p:cNvSpPr/>
          <p:nvPr/>
        </p:nvSpPr>
        <p:spPr>
          <a:xfrm>
            <a:off x="289901" y="4217403"/>
            <a:ext cx="1128771" cy="2812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Interior Angles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AE6E8D-781D-4F90-8BB0-157322608298}"/>
              </a:ext>
            </a:extLst>
          </p:cNvPr>
          <p:cNvSpPr txBox="1"/>
          <p:nvPr/>
        </p:nvSpPr>
        <p:spPr>
          <a:xfrm>
            <a:off x="283341" y="840857"/>
            <a:ext cx="11418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I can …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0FD2A10-223A-4E07-A74B-E58B3CE501F8}"/>
              </a:ext>
            </a:extLst>
          </p:cNvPr>
          <p:cNvSpPr/>
          <p:nvPr/>
        </p:nvSpPr>
        <p:spPr>
          <a:xfrm>
            <a:off x="3030443" y="4198106"/>
            <a:ext cx="4077656" cy="19553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2E92C84-FCCE-4D16-8AFC-6342AC4537EC}"/>
              </a:ext>
            </a:extLst>
          </p:cNvPr>
          <p:cNvSpPr/>
          <p:nvPr/>
        </p:nvSpPr>
        <p:spPr>
          <a:xfrm>
            <a:off x="3008442" y="4234893"/>
            <a:ext cx="1151021" cy="2812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Exterior Angles</a:t>
            </a:r>
          </a:p>
        </p:txBody>
      </p:sp>
      <p:grpSp>
        <p:nvGrpSpPr>
          <p:cNvPr id="133" name="Group 132"/>
          <p:cNvGrpSpPr/>
          <p:nvPr/>
        </p:nvGrpSpPr>
        <p:grpSpPr>
          <a:xfrm>
            <a:off x="264849" y="1949206"/>
            <a:ext cx="6843250" cy="2724052"/>
            <a:chOff x="90540" y="1938826"/>
            <a:chExt cx="6843250" cy="2724052"/>
          </a:xfrm>
        </p:grpSpPr>
        <p:sp>
          <p:nvSpPr>
            <p:cNvPr id="48" name="Rectangle 47"/>
            <p:cNvSpPr/>
            <p:nvPr/>
          </p:nvSpPr>
          <p:spPr>
            <a:xfrm>
              <a:off x="435604" y="2349359"/>
              <a:ext cx="2707593" cy="55720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2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Angle Facts</a:t>
              </a:r>
              <a:endPara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n-GB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0" name="Group 59"/>
            <p:cNvGrpSpPr/>
            <p:nvPr/>
          </p:nvGrpSpPr>
          <p:grpSpPr>
            <a:xfrm>
              <a:off x="461303" y="2016000"/>
              <a:ext cx="1374018" cy="2646878"/>
              <a:chOff x="461303" y="2016000"/>
              <a:chExt cx="1374018" cy="2646878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511759" y="2016000"/>
                <a:ext cx="1323562" cy="2646878"/>
              </a:xfrm>
              <a:prstGeom prst="rect">
                <a:avLst/>
              </a:prstGeom>
              <a:noFill/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16600" b="0" cap="none" spc="0" dirty="0">
                    <a:ln w="0"/>
                    <a:solidFill>
                      <a:schemeClr val="tx1"/>
                    </a:solidFill>
                    <a:latin typeface="Candara Light" panose="020E0502030303020204" pitchFamily="34" charset="0"/>
                  </a:rPr>
                  <a:t>A</a:t>
                </a:r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547651" y="3898413"/>
                <a:ext cx="119098" cy="11909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8" name="Arc 57"/>
              <p:cNvSpPr/>
              <p:nvPr/>
            </p:nvSpPr>
            <p:spPr>
              <a:xfrm rot="3096997">
                <a:off x="442043" y="3833292"/>
                <a:ext cx="290512" cy="251992"/>
              </a:xfrm>
              <a:prstGeom prst="arc">
                <a:avLst>
                  <a:gd name="adj1" fmla="val 16200000"/>
                  <a:gd name="adj2" fmla="val 13671192"/>
                </a:avLst>
              </a:prstGeom>
              <a:ln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63" name="TextBox 62"/>
            <p:cNvSpPr txBox="1"/>
            <p:nvPr/>
          </p:nvSpPr>
          <p:spPr>
            <a:xfrm>
              <a:off x="90540" y="3905129"/>
              <a:ext cx="4748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/>
                <a:t>360</a:t>
              </a:r>
              <a:r>
                <a:rPr lang="en-GB" sz="1200" baseline="30000" dirty="0"/>
                <a:t>o</a:t>
              </a:r>
              <a:endParaRPr lang="en-GB" sz="1200" dirty="0"/>
            </a:p>
          </p:txBody>
        </p:sp>
        <p:sp>
          <p:nvSpPr>
            <p:cNvPr id="64" name="Arc 63"/>
            <p:cNvSpPr/>
            <p:nvPr/>
          </p:nvSpPr>
          <p:spPr>
            <a:xfrm>
              <a:off x="804863" y="3293216"/>
              <a:ext cx="250032" cy="274631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2" name="Arc 81"/>
            <p:cNvSpPr/>
            <p:nvPr/>
          </p:nvSpPr>
          <p:spPr>
            <a:xfrm rot="8113977">
              <a:off x="1048523" y="2717973"/>
              <a:ext cx="250032" cy="274631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3" name="Arc 82"/>
            <p:cNvSpPr/>
            <p:nvPr/>
          </p:nvSpPr>
          <p:spPr>
            <a:xfrm rot="14924012">
              <a:off x="1317847" y="3245718"/>
              <a:ext cx="250032" cy="274631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950412" y="3045942"/>
              <a:ext cx="4748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/>
                <a:t>180</a:t>
              </a:r>
              <a:r>
                <a:rPr lang="en-GB" sz="1200" baseline="30000" dirty="0"/>
                <a:t>o</a:t>
              </a:r>
              <a:endParaRPr lang="en-GB" sz="1200" dirty="0"/>
            </a:p>
          </p:txBody>
        </p:sp>
        <p:cxnSp>
          <p:nvCxnSpPr>
            <p:cNvPr id="73" name="Straight Connector 72"/>
            <p:cNvCxnSpPr/>
            <p:nvPr/>
          </p:nvCxnSpPr>
          <p:spPr>
            <a:xfrm flipV="1">
              <a:off x="1977628" y="2470918"/>
              <a:ext cx="403206" cy="154659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V="1">
              <a:off x="2690700" y="2641367"/>
              <a:ext cx="349647" cy="137591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2054765" y="2539107"/>
              <a:ext cx="833966" cy="146775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Arc 91"/>
            <p:cNvSpPr/>
            <p:nvPr/>
          </p:nvSpPr>
          <p:spPr>
            <a:xfrm rot="6567961">
              <a:off x="2121422" y="2977339"/>
              <a:ext cx="250032" cy="274631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" name="Arc 92"/>
            <p:cNvSpPr/>
            <p:nvPr/>
          </p:nvSpPr>
          <p:spPr>
            <a:xfrm rot="17720617">
              <a:off x="2626472" y="3402069"/>
              <a:ext cx="250032" cy="274631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TextBox 77"/>
            <p:cNvSpPr txBox="1"/>
            <p:nvPr/>
          </p:nvSpPr>
          <p:spPr>
            <a:xfrm rot="19312369">
              <a:off x="1959398" y="3621156"/>
              <a:ext cx="74251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err="1"/>
                <a:t>Alter</a:t>
              </a:r>
              <a:r>
                <a:rPr lang="en-GB" sz="1100" b="1" dirty="0" err="1"/>
                <a:t>N</a:t>
              </a:r>
              <a:r>
                <a:rPr lang="en-GB" sz="1100" dirty="0" err="1"/>
                <a:t>ate</a:t>
              </a:r>
              <a:endParaRPr lang="en-GB" sz="1100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4430594" y="1938826"/>
              <a:ext cx="1229824" cy="264687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16600" b="0" cap="none" spc="0" dirty="0">
                  <a:ln w="0"/>
                  <a:solidFill>
                    <a:schemeClr val="tx1"/>
                  </a:solidFill>
                  <a:latin typeface="Candara Light" panose="020E0502030303020204" pitchFamily="34" charset="0"/>
                </a:rPr>
                <a:t>L</a:t>
              </a: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852157" y="3717920"/>
              <a:ext cx="188372" cy="17366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422694" y="3863180"/>
              <a:ext cx="14991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Perpendicular</a:t>
              </a: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4835299" y="3457861"/>
              <a:ext cx="3962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/>
                <a:t>90</a:t>
              </a:r>
              <a:r>
                <a:rPr lang="en-GB" sz="1200" baseline="30000" dirty="0"/>
                <a:t>o</a:t>
              </a:r>
              <a:endParaRPr lang="en-GB" sz="1200" dirty="0"/>
            </a:p>
          </p:txBody>
        </p:sp>
        <p:cxnSp>
          <p:nvCxnSpPr>
            <p:cNvPr id="86" name="Straight Connector 85"/>
            <p:cNvCxnSpPr/>
            <p:nvPr/>
          </p:nvCxnSpPr>
          <p:spPr>
            <a:xfrm>
              <a:off x="6001828" y="2622317"/>
              <a:ext cx="61331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5755512" y="3887453"/>
              <a:ext cx="8763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5888876" y="3262265"/>
              <a:ext cx="72626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flipH="1">
              <a:off x="5797738" y="2583180"/>
              <a:ext cx="218348" cy="1328547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Arc 110"/>
            <p:cNvSpPr/>
            <p:nvPr/>
          </p:nvSpPr>
          <p:spPr>
            <a:xfrm rot="6567961">
              <a:off x="5933068" y="2491922"/>
              <a:ext cx="250032" cy="274631"/>
            </a:xfrm>
            <a:prstGeom prst="arc">
              <a:avLst>
                <a:gd name="adj1" fmla="val 15534776"/>
                <a:gd name="adj2" fmla="val 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2" name="Arc 111"/>
            <p:cNvSpPr/>
            <p:nvPr/>
          </p:nvSpPr>
          <p:spPr>
            <a:xfrm rot="6567961">
              <a:off x="5828440" y="3136416"/>
              <a:ext cx="250032" cy="274631"/>
            </a:xfrm>
            <a:prstGeom prst="arc">
              <a:avLst>
                <a:gd name="adj1" fmla="val 15534776"/>
                <a:gd name="adj2" fmla="val 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3" name="TextBox 112"/>
            <p:cNvSpPr txBox="1"/>
            <p:nvPr/>
          </p:nvSpPr>
          <p:spPr>
            <a:xfrm rot="20414210">
              <a:off x="5876789" y="2804873"/>
              <a:ext cx="102303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err="1"/>
                <a:t>Corr</a:t>
              </a:r>
              <a:r>
                <a:rPr lang="en-GB" sz="1100" b="1" dirty="0" err="1"/>
                <a:t>E</a:t>
              </a:r>
              <a:r>
                <a:rPr lang="en-GB" sz="1100" dirty="0" err="1"/>
                <a:t>sponding</a:t>
              </a:r>
              <a:endParaRPr lang="en-GB" sz="1100" dirty="0"/>
            </a:p>
          </p:txBody>
        </p:sp>
        <p:cxnSp>
          <p:nvCxnSpPr>
            <p:cNvPr id="96" name="Straight Connector 95"/>
            <p:cNvCxnSpPr/>
            <p:nvPr/>
          </p:nvCxnSpPr>
          <p:spPr>
            <a:xfrm>
              <a:off x="3553799" y="2694324"/>
              <a:ext cx="84493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flipH="1">
              <a:off x="3208566" y="2666500"/>
              <a:ext cx="375072" cy="1368437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>
              <a:off x="3178014" y="4034937"/>
              <a:ext cx="974886" cy="634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 flipV="1">
              <a:off x="4132290" y="3595926"/>
              <a:ext cx="151312" cy="43901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>
              <a:off x="4052152" y="3595926"/>
              <a:ext cx="39564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Arc 122"/>
            <p:cNvSpPr/>
            <p:nvPr/>
          </p:nvSpPr>
          <p:spPr>
            <a:xfrm rot="21296202">
              <a:off x="3175720" y="3872490"/>
              <a:ext cx="250032" cy="274631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4" name="Arc 123"/>
            <p:cNvSpPr/>
            <p:nvPr/>
          </p:nvSpPr>
          <p:spPr>
            <a:xfrm rot="5015267">
              <a:off x="3453814" y="2582542"/>
              <a:ext cx="282587" cy="343033"/>
            </a:xfrm>
            <a:prstGeom prst="arc">
              <a:avLst>
                <a:gd name="adj1" fmla="val 16200000"/>
                <a:gd name="adj2" fmla="val 132120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3452586" y="3235984"/>
              <a:ext cx="551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/>
                <a:t>=180</a:t>
              </a:r>
              <a:r>
                <a:rPr lang="en-GB" sz="1200" baseline="30000" dirty="0"/>
                <a:t>o</a:t>
              </a:r>
              <a:endParaRPr lang="en-GB" sz="1200" dirty="0"/>
            </a:p>
          </p:txBody>
        </p:sp>
        <p:sp>
          <p:nvSpPr>
            <p:cNvPr id="129" name="Arc 128"/>
            <p:cNvSpPr/>
            <p:nvPr/>
          </p:nvSpPr>
          <p:spPr>
            <a:xfrm rot="16837443">
              <a:off x="2150747" y="2672478"/>
              <a:ext cx="213865" cy="323001"/>
            </a:xfrm>
            <a:prstGeom prst="arc">
              <a:avLst>
                <a:gd name="adj1" fmla="val 11211151"/>
                <a:gd name="adj2" fmla="val 0"/>
              </a:avLst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1675053" y="2663309"/>
              <a:ext cx="4748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/>
                <a:t>180</a:t>
              </a:r>
              <a:r>
                <a:rPr lang="en-GB" sz="1200" baseline="30000" dirty="0"/>
                <a:t>o</a:t>
              </a:r>
              <a:endParaRPr lang="en-GB" sz="1200" dirty="0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109592" y="2377348"/>
              <a:ext cx="6824198" cy="177300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3485717" y="3100657"/>
              <a:ext cx="8580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/>
                <a:t>Co-interior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TextBox 133"/>
              <p:cNvSpPr txBox="1"/>
              <p:nvPr/>
            </p:nvSpPr>
            <p:spPr>
              <a:xfrm>
                <a:off x="306453" y="4411813"/>
                <a:ext cx="25866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/>
                  <a:t>(Number of sides – 2)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×180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134" name="TextBox 1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453" y="4411813"/>
                <a:ext cx="2586670" cy="338554"/>
              </a:xfrm>
              <a:prstGeom prst="rect">
                <a:avLst/>
              </a:prstGeom>
              <a:blipFill>
                <a:blip r:embed="rId3"/>
                <a:stretch>
                  <a:fillRect l="-1176"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6" name="Picture 1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856" y="4734547"/>
            <a:ext cx="2168480" cy="1391441"/>
          </a:xfrm>
          <a:prstGeom prst="rect">
            <a:avLst/>
          </a:prstGeom>
        </p:spPr>
      </p:pic>
      <p:grpSp>
        <p:nvGrpSpPr>
          <p:cNvPr id="140" name="Group 139"/>
          <p:cNvGrpSpPr/>
          <p:nvPr/>
        </p:nvGrpSpPr>
        <p:grpSpPr>
          <a:xfrm>
            <a:off x="3174500" y="4724972"/>
            <a:ext cx="1946152" cy="1218569"/>
            <a:chOff x="3174500" y="4724972"/>
            <a:chExt cx="1946152" cy="1218569"/>
          </a:xfrm>
        </p:grpSpPr>
        <p:sp>
          <p:nvSpPr>
            <p:cNvPr id="137" name="Regular Pentagon 136"/>
            <p:cNvSpPr/>
            <p:nvPr/>
          </p:nvSpPr>
          <p:spPr>
            <a:xfrm>
              <a:off x="3174500" y="4724972"/>
              <a:ext cx="1279497" cy="1218569"/>
            </a:xfrm>
            <a:prstGeom prst="pentag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9" name="Straight Connector 138"/>
            <p:cNvCxnSpPr/>
            <p:nvPr/>
          </p:nvCxnSpPr>
          <p:spPr>
            <a:xfrm>
              <a:off x="3988738" y="5943488"/>
              <a:ext cx="11319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1" name="TextBox 140"/>
          <p:cNvSpPr txBox="1"/>
          <p:nvPr/>
        </p:nvSpPr>
        <p:spPr>
          <a:xfrm>
            <a:off x="3516480" y="5542603"/>
            <a:ext cx="772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Interior </a:t>
            </a:r>
          </a:p>
        </p:txBody>
      </p:sp>
      <p:cxnSp>
        <p:nvCxnSpPr>
          <p:cNvPr id="143" name="Straight Arrow Connector 142"/>
          <p:cNvCxnSpPr/>
          <p:nvPr/>
        </p:nvCxnSpPr>
        <p:spPr>
          <a:xfrm>
            <a:off x="3988738" y="5774176"/>
            <a:ext cx="189911" cy="12037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>
            <a:off x="4306599" y="5509930"/>
            <a:ext cx="8020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Exterior </a:t>
            </a:r>
          </a:p>
        </p:txBody>
      </p:sp>
      <p:cxnSp>
        <p:nvCxnSpPr>
          <p:cNvPr id="147" name="Straight Arrow Connector 146"/>
          <p:cNvCxnSpPr/>
          <p:nvPr/>
        </p:nvCxnSpPr>
        <p:spPr>
          <a:xfrm flipH="1">
            <a:off x="4402560" y="5745233"/>
            <a:ext cx="137944" cy="10996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Arc 147"/>
          <p:cNvSpPr/>
          <p:nvPr/>
        </p:nvSpPr>
        <p:spPr>
          <a:xfrm>
            <a:off x="4159463" y="5817707"/>
            <a:ext cx="213356" cy="226322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" name="TextBox 148"/>
          <p:cNvSpPr txBox="1"/>
          <p:nvPr/>
        </p:nvSpPr>
        <p:spPr>
          <a:xfrm>
            <a:off x="4657760" y="4495840"/>
            <a:ext cx="241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Exterior = 180 – Interior</a:t>
            </a:r>
          </a:p>
          <a:p>
            <a:endParaRPr lang="en-GB" dirty="0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02E92C84-FCCE-4D16-8AFC-6342AC4537EC}"/>
              </a:ext>
            </a:extLst>
          </p:cNvPr>
          <p:cNvSpPr/>
          <p:nvPr/>
        </p:nvSpPr>
        <p:spPr>
          <a:xfrm>
            <a:off x="5479235" y="5398998"/>
            <a:ext cx="1612044" cy="2812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Regular Exterior Angle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5422104" y="5542373"/>
            <a:ext cx="1725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360</a:t>
            </a:r>
            <a:r>
              <a:rPr lang="en-GB" baseline="30000" dirty="0"/>
              <a:t>o</a:t>
            </a:r>
            <a:endParaRPr lang="en-GB" dirty="0"/>
          </a:p>
          <a:p>
            <a:pPr algn="ctr"/>
            <a:r>
              <a:rPr lang="en-GB" dirty="0"/>
              <a:t>Number of sides</a:t>
            </a:r>
          </a:p>
          <a:p>
            <a:pPr algn="ctr"/>
            <a:endParaRPr lang="en-GB" dirty="0"/>
          </a:p>
        </p:txBody>
      </p:sp>
      <p:cxnSp>
        <p:nvCxnSpPr>
          <p:cNvPr id="153" name="Straight Connector 152"/>
          <p:cNvCxnSpPr/>
          <p:nvPr/>
        </p:nvCxnSpPr>
        <p:spPr>
          <a:xfrm>
            <a:off x="5529699" y="5855320"/>
            <a:ext cx="150996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02E92C84-FCCE-4D16-8AFC-6342AC4537EC}"/>
              </a:ext>
            </a:extLst>
          </p:cNvPr>
          <p:cNvSpPr/>
          <p:nvPr/>
        </p:nvSpPr>
        <p:spPr>
          <a:xfrm>
            <a:off x="7252157" y="5117714"/>
            <a:ext cx="2393312" cy="787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Tessellation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 shapes fit together without a gap.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914811" y="5663818"/>
                <a:ext cx="1900560" cy="501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1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360</m:t>
                        </m:r>
                      </m:num>
                      <m:den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𝑖𝑛𝑡𝑒𝑟𝑖𝑜𝑟</m:t>
                        </m:r>
                      </m:den>
                    </m:f>
                  </m:oMath>
                </a14:m>
                <a:r>
                  <a:rPr lang="en-GB" sz="1100" dirty="0"/>
                  <a:t> has to be an integer for the shape to tessellate.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4811" y="5663818"/>
                <a:ext cx="1900560" cy="501869"/>
              </a:xfrm>
              <a:prstGeom prst="rect">
                <a:avLst/>
              </a:prstGeom>
              <a:blipFill>
                <a:blip r:embed="rId5"/>
                <a:stretch>
                  <a:fillRect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Rectangle 76"/>
          <p:cNvSpPr/>
          <p:nvPr/>
        </p:nvSpPr>
        <p:spPr>
          <a:xfrm>
            <a:off x="7212713" y="2395212"/>
            <a:ext cx="2546024" cy="26142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02E92C84-FCCE-4D16-8AFC-6342AC4537EC}"/>
              </a:ext>
            </a:extLst>
          </p:cNvPr>
          <p:cNvSpPr/>
          <p:nvPr/>
        </p:nvSpPr>
        <p:spPr>
          <a:xfrm>
            <a:off x="7209079" y="2434195"/>
            <a:ext cx="2393312" cy="208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Congruent – (Identical)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shape is congruent if they are identical.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Similar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shapes are similar if one is an enlargement of the other (angles will be the same, sides will not)</a:t>
            </a:r>
          </a:p>
        </p:txBody>
      </p:sp>
      <p:pic>
        <p:nvPicPr>
          <p:cNvPr id="87" name="Picture 86">
            <a:extLst>
              <a:ext uri="{FF2B5EF4-FFF2-40B4-BE49-F238E27FC236}">
                <a16:creationId xmlns:a16="http://schemas.microsoft.com/office/drawing/2014/main" id="{FBAFF46F-C92C-1746-87D9-78C3837C510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53" y="26161"/>
            <a:ext cx="923290" cy="976970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15AF622C-C981-6746-ACE5-E392DA996E7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5287" y="35934"/>
            <a:ext cx="923290" cy="976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088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49646ABB426428306D7A7428B66D7" ma:contentTypeVersion="10" ma:contentTypeDescription="Create a new document." ma:contentTypeScope="" ma:versionID="9154aa333d93fa8aeb6e53dd94377659">
  <xsd:schema xmlns:xsd="http://www.w3.org/2001/XMLSchema" xmlns:xs="http://www.w3.org/2001/XMLSchema" xmlns:p="http://schemas.microsoft.com/office/2006/metadata/properties" xmlns:ns2="45fbe73b-9a72-4d50-b2b2-08fdf0b17659" xmlns:ns3="3c6a8a19-850e-4e6d-b668-06043a1b812c" targetNamespace="http://schemas.microsoft.com/office/2006/metadata/properties" ma:root="true" ma:fieldsID="b0ada63d875fb9eaebc8a27a4fd94e1c" ns2:_="" ns3:_="">
    <xsd:import namespace="45fbe73b-9a72-4d50-b2b2-08fdf0b17659"/>
    <xsd:import namespace="3c6a8a19-850e-4e6d-b668-06043a1b81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e73b-9a72-4d50-b2b2-08fdf0b176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b488997-0acd-4d98-a2b2-01788e10e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a8a19-850e-4e6d-b668-06043a1b812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57235a6-1abd-4974-9f23-dd5b2cb6515c}" ma:internalName="TaxCatchAll" ma:showField="CatchAllData" ma:web="3c6a8a19-850e-4e6d-b668-06043a1b81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fbe73b-9a72-4d50-b2b2-08fdf0b17659">
      <Terms xmlns="http://schemas.microsoft.com/office/infopath/2007/PartnerControls"/>
    </lcf76f155ced4ddcb4097134ff3c332f>
    <TaxCatchAll xmlns="3c6a8a19-850e-4e6d-b668-06043a1b812c" xsi:nil="true"/>
  </documentManagement>
</p:properties>
</file>

<file path=customXml/itemProps1.xml><?xml version="1.0" encoding="utf-8"?>
<ds:datastoreItem xmlns:ds="http://schemas.openxmlformats.org/officeDocument/2006/customXml" ds:itemID="{881B3829-1FCF-4B38-ABF9-F280028E4FB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9B9C97-ED27-4EE5-8D7C-3A4CC35DDD16}"/>
</file>

<file path=customXml/itemProps3.xml><?xml version="1.0" encoding="utf-8"?>
<ds:datastoreItem xmlns:ds="http://schemas.openxmlformats.org/officeDocument/2006/customXml" ds:itemID="{125D1B9D-90DB-4682-9BD2-D9FECEDD0967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1360</TotalTime>
  <Words>239</Words>
  <Application>Microsoft Macintosh PowerPoint</Application>
  <PresentationFormat>A4 Paper (210x297 mm)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Candara Light</vt:lpstr>
      <vt:lpstr>Office Theme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Stephanie</dc:creator>
  <cp:lastModifiedBy>andrew chadwick</cp:lastModifiedBy>
  <cp:revision>48</cp:revision>
  <cp:lastPrinted>2019-10-23T11:02:46Z</cp:lastPrinted>
  <dcterms:created xsi:type="dcterms:W3CDTF">2019-09-17T19:28:20Z</dcterms:created>
  <dcterms:modified xsi:type="dcterms:W3CDTF">2023-01-23T10:29:24Z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0x01010057E49646ABB426428306D7A7428B66D7</vt:lpwstr>
  </property>
</Properties>
</file>