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425D2-2D22-4F2F-B7AB-E538E883F841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1247775"/>
            <a:ext cx="4867275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775"/>
            <a:ext cx="5438775" cy="3930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D4391-6CD1-4FCD-84AC-9F8CCBF69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9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12713" y="1078983"/>
            <a:ext cx="2546022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Keywords</a:t>
            </a:r>
          </a:p>
          <a:p>
            <a:endParaRPr lang="en-GB" sz="1400" dirty="0"/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Congruent, Similar, Bisect, Diagonal, Vertex, Vertices, Edge, Face, Opposite, Parallel, Perpendicular, Alternate, |Corresponding, Co-Interior, Equilateral, Isosceles, Scalene, Interior, Exterior, Sum, Regular, Polygon, Irregular, Tessellate.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6135" y="6275001"/>
            <a:ext cx="442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Basic Angle Facts, Properties of 2d shapes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Organiser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30443" y="550681"/>
            <a:ext cx="408881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Angle facts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729264"/>
              </p:ext>
            </p:extLst>
          </p:nvPr>
        </p:nvGraphicFramePr>
        <p:xfrm>
          <a:off x="365761" y="1078983"/>
          <a:ext cx="6753496" cy="1270376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376748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  <a:gridCol w="3376748">
                  <a:extLst>
                    <a:ext uri="{9D8B030D-6E8A-4147-A177-3AD203B41FA5}">
                      <a16:colId xmlns:a16="http://schemas.microsoft.com/office/drawing/2014/main" val="351561861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Solve problems using quadrilateral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properties.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Identify congruent shapes.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Calculate missing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angles on parallel lines.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Solve angle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problems in triangles.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Calculate interior and exterior angles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of polygons.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Explain why some shapes tessellate.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Solve angle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problems using equations.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026466" y="6296716"/>
            <a:ext cx="1781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  <a:p>
            <a:r>
              <a:rPr lang="en-GB" sz="1200" dirty="0"/>
              <a:t>2, 66, 67, 25, 36, 32, 36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460747" y="6273893"/>
            <a:ext cx="2229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Clips</a:t>
            </a:r>
          </a:p>
          <a:p>
            <a:r>
              <a:rPr lang="en-GB" sz="1200" dirty="0"/>
              <a:t>812-814, 485-487, 477-478, 481-483, 560-564 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12713" y="1078983"/>
            <a:ext cx="2546021" cy="11967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7212713" y="5088914"/>
            <a:ext cx="2546024" cy="1064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65761" y="6322754"/>
            <a:ext cx="4447308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322754"/>
            <a:ext cx="2300323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297845"/>
            <a:ext cx="2345930" cy="391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Rectangle 103"/>
          <p:cNvSpPr/>
          <p:nvPr/>
        </p:nvSpPr>
        <p:spPr>
          <a:xfrm>
            <a:off x="292874" y="4216014"/>
            <a:ext cx="2631018" cy="1975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901" y="4217403"/>
            <a:ext cx="1128771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Interior Angles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AE6E8D-781D-4F90-8BB0-157322608298}"/>
              </a:ext>
            </a:extLst>
          </p:cNvPr>
          <p:cNvSpPr txBox="1"/>
          <p:nvPr/>
        </p:nvSpPr>
        <p:spPr>
          <a:xfrm>
            <a:off x="283341" y="840857"/>
            <a:ext cx="1141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 can 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FD2A10-223A-4E07-A74B-E58B3CE501F8}"/>
              </a:ext>
            </a:extLst>
          </p:cNvPr>
          <p:cNvSpPr/>
          <p:nvPr/>
        </p:nvSpPr>
        <p:spPr>
          <a:xfrm>
            <a:off x="3030443" y="4198106"/>
            <a:ext cx="4077656" cy="1955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2E92C84-FCCE-4D16-8AFC-6342AC4537EC}"/>
              </a:ext>
            </a:extLst>
          </p:cNvPr>
          <p:cNvSpPr/>
          <p:nvPr/>
        </p:nvSpPr>
        <p:spPr>
          <a:xfrm>
            <a:off x="3008442" y="4234893"/>
            <a:ext cx="1151021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Exterior Angles</a:t>
            </a:r>
          </a:p>
        </p:txBody>
      </p:sp>
      <p:grpSp>
        <p:nvGrpSpPr>
          <p:cNvPr id="133" name="Group 132"/>
          <p:cNvGrpSpPr/>
          <p:nvPr/>
        </p:nvGrpSpPr>
        <p:grpSpPr>
          <a:xfrm>
            <a:off x="264849" y="1949206"/>
            <a:ext cx="6843250" cy="2724052"/>
            <a:chOff x="90540" y="1938826"/>
            <a:chExt cx="6843250" cy="2724052"/>
          </a:xfrm>
        </p:grpSpPr>
        <p:sp>
          <p:nvSpPr>
            <p:cNvPr id="48" name="Rectangle 47"/>
            <p:cNvSpPr/>
            <p:nvPr/>
          </p:nvSpPr>
          <p:spPr>
            <a:xfrm>
              <a:off x="435604" y="2349359"/>
              <a:ext cx="2707593" cy="5572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Angle Facts</a:t>
              </a:r>
              <a:endPara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461303" y="2016000"/>
              <a:ext cx="1374018" cy="2646878"/>
              <a:chOff x="461303" y="2016000"/>
              <a:chExt cx="1374018" cy="2646878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11759" y="2016000"/>
                <a:ext cx="1323562" cy="2646878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6600" b="0" cap="none" spc="0" dirty="0">
                    <a:ln w="0"/>
                    <a:solidFill>
                      <a:schemeClr val="tx1"/>
                    </a:solidFill>
                    <a:latin typeface="Candara Light" panose="020E0502030303020204" pitchFamily="34" charset="0"/>
                  </a:rPr>
                  <a:t>A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47651" y="3898413"/>
                <a:ext cx="119098" cy="1190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Arc 57"/>
              <p:cNvSpPr/>
              <p:nvPr/>
            </p:nvSpPr>
            <p:spPr>
              <a:xfrm rot="3096997">
                <a:off x="442043" y="3833292"/>
                <a:ext cx="290512" cy="251992"/>
              </a:xfrm>
              <a:prstGeom prst="arc">
                <a:avLst>
                  <a:gd name="adj1" fmla="val 16200000"/>
                  <a:gd name="adj2" fmla="val 13671192"/>
                </a:avLst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90540" y="3905129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360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sp>
          <p:nvSpPr>
            <p:cNvPr id="64" name="Arc 63"/>
            <p:cNvSpPr/>
            <p:nvPr/>
          </p:nvSpPr>
          <p:spPr>
            <a:xfrm>
              <a:off x="804863" y="3293216"/>
              <a:ext cx="250032" cy="27463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Arc 81"/>
            <p:cNvSpPr/>
            <p:nvPr/>
          </p:nvSpPr>
          <p:spPr>
            <a:xfrm rot="8113977">
              <a:off x="1048523" y="2717973"/>
              <a:ext cx="250032" cy="27463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Arc 82"/>
            <p:cNvSpPr/>
            <p:nvPr/>
          </p:nvSpPr>
          <p:spPr>
            <a:xfrm rot="14924012">
              <a:off x="1317847" y="3245718"/>
              <a:ext cx="250032" cy="27463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950412" y="3045942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180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1977628" y="2470918"/>
              <a:ext cx="403206" cy="15465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2690700" y="2641367"/>
              <a:ext cx="349647" cy="137591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054765" y="2539107"/>
              <a:ext cx="833966" cy="14677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Arc 91"/>
            <p:cNvSpPr/>
            <p:nvPr/>
          </p:nvSpPr>
          <p:spPr>
            <a:xfrm rot="6567961">
              <a:off x="2121422" y="2977339"/>
              <a:ext cx="250032" cy="27463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Arc 92"/>
            <p:cNvSpPr/>
            <p:nvPr/>
          </p:nvSpPr>
          <p:spPr>
            <a:xfrm rot="17720617">
              <a:off x="2626472" y="3402069"/>
              <a:ext cx="250032" cy="27463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TextBox 77"/>
            <p:cNvSpPr txBox="1"/>
            <p:nvPr/>
          </p:nvSpPr>
          <p:spPr>
            <a:xfrm rot="19312369">
              <a:off x="1959398" y="3621156"/>
              <a:ext cx="7425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/>
                <a:t>Alter</a:t>
              </a:r>
              <a:r>
                <a:rPr lang="en-GB" sz="1100" b="1" dirty="0" err="1"/>
                <a:t>N</a:t>
              </a:r>
              <a:r>
                <a:rPr lang="en-GB" sz="1100" dirty="0" err="1"/>
                <a:t>ate</a:t>
              </a:r>
              <a:endParaRPr lang="en-GB" sz="11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430594" y="1938826"/>
              <a:ext cx="1229824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6600" b="0" cap="none" spc="0" dirty="0">
                  <a:ln w="0"/>
                  <a:solidFill>
                    <a:schemeClr val="tx1"/>
                  </a:solidFill>
                  <a:latin typeface="Candara Light" panose="020E0502030303020204" pitchFamily="34" charset="0"/>
                </a:rPr>
                <a:t>L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52157" y="3717920"/>
              <a:ext cx="188372" cy="17366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422694" y="3863180"/>
              <a:ext cx="1499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Perpendicular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835299" y="3457861"/>
              <a:ext cx="3962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90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6001828" y="2622317"/>
              <a:ext cx="6133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755512" y="3887453"/>
              <a:ext cx="8763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888876" y="3262265"/>
              <a:ext cx="72626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5797738" y="2583180"/>
              <a:ext cx="218348" cy="132854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Arc 110"/>
            <p:cNvSpPr/>
            <p:nvPr/>
          </p:nvSpPr>
          <p:spPr>
            <a:xfrm rot="6567961">
              <a:off x="5933068" y="2491922"/>
              <a:ext cx="250032" cy="274631"/>
            </a:xfrm>
            <a:prstGeom prst="arc">
              <a:avLst>
                <a:gd name="adj1" fmla="val 15534776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Arc 111"/>
            <p:cNvSpPr/>
            <p:nvPr/>
          </p:nvSpPr>
          <p:spPr>
            <a:xfrm rot="6567961">
              <a:off x="5828440" y="3136416"/>
              <a:ext cx="250032" cy="274631"/>
            </a:xfrm>
            <a:prstGeom prst="arc">
              <a:avLst>
                <a:gd name="adj1" fmla="val 15534776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TextBox 112"/>
            <p:cNvSpPr txBox="1"/>
            <p:nvPr/>
          </p:nvSpPr>
          <p:spPr>
            <a:xfrm rot="20414210">
              <a:off x="5876789" y="2804873"/>
              <a:ext cx="10230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/>
                <a:t>Corr</a:t>
              </a:r>
              <a:r>
                <a:rPr lang="en-GB" sz="1100" b="1" dirty="0" err="1"/>
                <a:t>E</a:t>
              </a:r>
              <a:r>
                <a:rPr lang="en-GB" sz="1100" dirty="0" err="1"/>
                <a:t>sponding</a:t>
              </a:r>
              <a:endParaRPr lang="en-GB" sz="1100" dirty="0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3553799" y="2694324"/>
              <a:ext cx="84493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3208566" y="2666500"/>
              <a:ext cx="375072" cy="13684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3178014" y="4034937"/>
              <a:ext cx="974886" cy="634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4132290" y="3595926"/>
              <a:ext cx="151312" cy="4390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4052152" y="3595926"/>
              <a:ext cx="39564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Arc 122"/>
            <p:cNvSpPr/>
            <p:nvPr/>
          </p:nvSpPr>
          <p:spPr>
            <a:xfrm rot="21296202">
              <a:off x="3175720" y="3872490"/>
              <a:ext cx="250032" cy="27463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Arc 123"/>
            <p:cNvSpPr/>
            <p:nvPr/>
          </p:nvSpPr>
          <p:spPr>
            <a:xfrm rot="5015267">
              <a:off x="3453814" y="2582542"/>
              <a:ext cx="282587" cy="343033"/>
            </a:xfrm>
            <a:prstGeom prst="arc">
              <a:avLst>
                <a:gd name="adj1" fmla="val 16200000"/>
                <a:gd name="adj2" fmla="val 13212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452586" y="3235984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=180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sp>
          <p:nvSpPr>
            <p:cNvPr id="129" name="Arc 128"/>
            <p:cNvSpPr/>
            <p:nvPr/>
          </p:nvSpPr>
          <p:spPr>
            <a:xfrm rot="16837443">
              <a:off x="2150747" y="2672478"/>
              <a:ext cx="213865" cy="323001"/>
            </a:xfrm>
            <a:prstGeom prst="arc">
              <a:avLst>
                <a:gd name="adj1" fmla="val 11211151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675053" y="2663309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180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09592" y="2377348"/>
              <a:ext cx="6824198" cy="17730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485717" y="3100657"/>
              <a:ext cx="8580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Co-interior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306453" y="4411813"/>
                <a:ext cx="25866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(Number of sides – 2)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×180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53" y="4411813"/>
                <a:ext cx="2586670" cy="338554"/>
              </a:xfrm>
              <a:prstGeom prst="rect">
                <a:avLst/>
              </a:prstGeom>
              <a:blipFill>
                <a:blip r:embed="rId3"/>
                <a:stretch>
                  <a:fillRect l="-1176"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6" name="Picture 1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56" y="4734547"/>
            <a:ext cx="2168480" cy="1391441"/>
          </a:xfrm>
          <a:prstGeom prst="rect">
            <a:avLst/>
          </a:prstGeom>
        </p:spPr>
      </p:pic>
      <p:grpSp>
        <p:nvGrpSpPr>
          <p:cNvPr id="140" name="Group 139"/>
          <p:cNvGrpSpPr/>
          <p:nvPr/>
        </p:nvGrpSpPr>
        <p:grpSpPr>
          <a:xfrm>
            <a:off x="3174500" y="4724972"/>
            <a:ext cx="1946152" cy="1218569"/>
            <a:chOff x="3174500" y="4724972"/>
            <a:chExt cx="1946152" cy="1218569"/>
          </a:xfrm>
        </p:grpSpPr>
        <p:sp>
          <p:nvSpPr>
            <p:cNvPr id="137" name="Regular Pentagon 136"/>
            <p:cNvSpPr/>
            <p:nvPr/>
          </p:nvSpPr>
          <p:spPr>
            <a:xfrm>
              <a:off x="3174500" y="4724972"/>
              <a:ext cx="1279497" cy="12185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9" name="Straight Connector 138"/>
            <p:cNvCxnSpPr/>
            <p:nvPr/>
          </p:nvCxnSpPr>
          <p:spPr>
            <a:xfrm>
              <a:off x="3988738" y="5943488"/>
              <a:ext cx="11319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Box 140"/>
          <p:cNvSpPr txBox="1"/>
          <p:nvPr/>
        </p:nvSpPr>
        <p:spPr>
          <a:xfrm>
            <a:off x="3516480" y="5542603"/>
            <a:ext cx="772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Interior 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3988738" y="5774176"/>
            <a:ext cx="189911" cy="1203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4306599" y="5509930"/>
            <a:ext cx="802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Exterior </a:t>
            </a:r>
          </a:p>
        </p:txBody>
      </p:sp>
      <p:cxnSp>
        <p:nvCxnSpPr>
          <p:cNvPr id="147" name="Straight Arrow Connector 146"/>
          <p:cNvCxnSpPr/>
          <p:nvPr/>
        </p:nvCxnSpPr>
        <p:spPr>
          <a:xfrm flipH="1">
            <a:off x="4402560" y="5745233"/>
            <a:ext cx="137944" cy="1099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/>
        </p:nvSpPr>
        <p:spPr>
          <a:xfrm>
            <a:off x="4159463" y="5817707"/>
            <a:ext cx="213356" cy="22632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TextBox 148"/>
          <p:cNvSpPr txBox="1"/>
          <p:nvPr/>
        </p:nvSpPr>
        <p:spPr>
          <a:xfrm>
            <a:off x="4657760" y="4495840"/>
            <a:ext cx="241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Exterior = 180 – Interior</a:t>
            </a:r>
          </a:p>
          <a:p>
            <a:endParaRPr lang="en-GB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02E92C84-FCCE-4D16-8AFC-6342AC4537EC}"/>
              </a:ext>
            </a:extLst>
          </p:cNvPr>
          <p:cNvSpPr/>
          <p:nvPr/>
        </p:nvSpPr>
        <p:spPr>
          <a:xfrm>
            <a:off x="5479235" y="5398998"/>
            <a:ext cx="1612044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Exterior Angle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422104" y="5542373"/>
            <a:ext cx="1725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360</a:t>
            </a:r>
            <a:r>
              <a:rPr lang="en-GB" baseline="30000" dirty="0"/>
              <a:t>o</a:t>
            </a:r>
            <a:endParaRPr lang="en-GB" dirty="0"/>
          </a:p>
          <a:p>
            <a:pPr algn="ctr"/>
            <a:r>
              <a:rPr lang="en-GB" dirty="0"/>
              <a:t>Number of sides</a:t>
            </a:r>
          </a:p>
          <a:p>
            <a:pPr algn="ctr"/>
            <a:endParaRPr lang="en-GB" dirty="0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5529699" y="5855320"/>
            <a:ext cx="15099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02E92C84-FCCE-4D16-8AFC-6342AC4537EC}"/>
              </a:ext>
            </a:extLst>
          </p:cNvPr>
          <p:cNvSpPr/>
          <p:nvPr/>
        </p:nvSpPr>
        <p:spPr>
          <a:xfrm>
            <a:off x="7252157" y="5117714"/>
            <a:ext cx="2393312" cy="78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Tessellation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shapes fit together without a gap.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914811" y="5663818"/>
                <a:ext cx="1900560" cy="501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𝑖𝑛𝑡𝑒𝑟𝑖𝑜𝑟</m:t>
                        </m:r>
                      </m:den>
                    </m:f>
                  </m:oMath>
                </a14:m>
                <a:r>
                  <a:rPr lang="en-GB" sz="1100" dirty="0"/>
                  <a:t> has to be an integer for the shape to tessellate.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811" y="5663818"/>
                <a:ext cx="1900560" cy="501869"/>
              </a:xfrm>
              <a:prstGeom prst="rect">
                <a:avLst/>
              </a:prstGeom>
              <a:blipFill>
                <a:blip r:embed="rId5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7212713" y="2395212"/>
            <a:ext cx="2546024" cy="261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2E92C84-FCCE-4D16-8AFC-6342AC4537EC}"/>
              </a:ext>
            </a:extLst>
          </p:cNvPr>
          <p:cNvSpPr/>
          <p:nvPr/>
        </p:nvSpPr>
        <p:spPr>
          <a:xfrm>
            <a:off x="7209079" y="2434195"/>
            <a:ext cx="2393312" cy="208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Congruent – (Identical)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shape is congruent if they are identical.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shapes are similar if one is an enlargement of the other (angles will be the same, sides will not)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FBAFF46F-C92C-1746-87D9-78C3837C51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923290" cy="97697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15AF622C-C981-6746-ACE5-E392DA996E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287" y="35934"/>
            <a:ext cx="923290" cy="97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881B3829-1FCF-4B38-ABF9-F280028E4F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B9C97-ED27-4EE5-8D7C-3A4CC35DDD16}"/>
</file>

<file path=customXml/itemProps3.xml><?xml version="1.0" encoding="utf-8"?>
<ds:datastoreItem xmlns:ds="http://schemas.openxmlformats.org/officeDocument/2006/customXml" ds:itemID="{125D1B9D-90DB-4682-9BD2-D9FECEDD096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1360</TotalTime>
  <Words>239</Words>
  <Application>Microsoft Macintosh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Candara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48</cp:revision>
  <cp:lastPrinted>2019-10-23T11:02:46Z</cp:lastPrinted>
  <dcterms:created xsi:type="dcterms:W3CDTF">2019-09-17T19:28:20Z</dcterms:created>
  <dcterms:modified xsi:type="dcterms:W3CDTF">2023-01-23T10:29:24Z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