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002109" y="977681"/>
            <a:ext cx="261293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/>
              <a:t>Ratio, simplify, equivalent, highest common factor, simplest form, unit ratio, proportion, unitary method, direct proportion, inverse proportion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9516" y="6085956"/>
            <a:ext cx="4878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pPr lvl="0"/>
            <a:r>
              <a:rPr lang="en-GB" sz="1000" dirty="0"/>
              <a:t>Multiply and divide whole numbers, know and use metric conversions, use index notation, understand and use place value to order decimals, understand and use </a:t>
            </a:r>
            <a:r>
              <a:rPr lang="en-GB" sz="1000" i="1" dirty="0"/>
              <a:t>y</a:t>
            </a:r>
            <a:r>
              <a:rPr lang="en-GB" sz="1000" dirty="0"/>
              <a:t> = </a:t>
            </a:r>
            <a:r>
              <a:rPr lang="en-GB" sz="1000" i="1" dirty="0"/>
              <a:t>mx</a:t>
            </a:r>
            <a:r>
              <a:rPr lang="en-GB" sz="1000" dirty="0"/>
              <a:t> + </a:t>
            </a:r>
            <a:r>
              <a:rPr lang="en-GB" sz="1000" i="1" dirty="0"/>
              <a:t>c.</a:t>
            </a:r>
            <a:endParaRPr lang="en-GB" sz="1000" dirty="0"/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11a - ratio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247162" y="613212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132123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007998" y="923677"/>
            <a:ext cx="2743677" cy="15770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423516" y="2551595"/>
            <a:ext cx="2552130" cy="20797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423515" y="4681498"/>
            <a:ext cx="2552130" cy="1386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162949" y="6152169"/>
            <a:ext cx="4782997" cy="554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997806" y="6153985"/>
            <a:ext cx="2300323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153985"/>
            <a:ext cx="2345930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95944" y="2158215"/>
            <a:ext cx="1429302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Averages and range</a:t>
            </a:r>
            <a:endParaRPr lang="en-GB" sz="1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28751" y="6079180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02967" y="2186632"/>
            <a:ext cx="3019673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and range from a frequency table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6955" y="2557345"/>
            <a:ext cx="3239433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4945946" y="6279305"/>
            <a:ext cx="232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254, 255, 256, 269, 270, 271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59701" y="6356179"/>
            <a:ext cx="1989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329-342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4997806" y="40591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8166044" y="3435947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437695"/>
              </p:ext>
            </p:extLst>
          </p:nvPr>
        </p:nvGraphicFramePr>
        <p:xfrm>
          <a:off x="163255" y="912784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write ratios in their simplest form, or in the form n:1 or 1:n.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solve </a:t>
                      </a:r>
                      <a:r>
                        <a:rPr lang="en-GB" sz="1200" b="0" baseline="0" dirty="0">
                          <a:effectLst/>
                        </a:rPr>
                        <a:t>problems using ratios.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use ratio to convert between units.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use the unitary method</a:t>
                      </a:r>
                      <a:r>
                        <a:rPr lang="en-GB" sz="1200" b="0" baseline="0" dirty="0">
                          <a:effectLst/>
                        </a:rPr>
                        <a:t> solve proportion problems.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work</a:t>
                      </a:r>
                      <a:r>
                        <a:rPr lang="en-GB" sz="1200" b="0" baseline="0" dirty="0">
                          <a:effectLst/>
                        </a:rPr>
                        <a:t> out best value for money.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47426" y="2520634"/>
            <a:ext cx="1904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Converting between units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18366" y="2814679"/>
            <a:ext cx="2567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This method is used to find one of something. </a:t>
            </a:r>
          </a:p>
          <a:p>
            <a:r>
              <a:rPr lang="en-GB" sz="1000" dirty="0"/>
              <a:t>From this we can find any amount we want...</a:t>
            </a:r>
            <a:endParaRPr lang="en-GB" sz="1000" b="1" u="sng" dirty="0"/>
          </a:p>
        </p:txBody>
      </p:sp>
      <p:sp>
        <p:nvSpPr>
          <p:cNvPr id="98" name="TextBox 97"/>
          <p:cNvSpPr txBox="1"/>
          <p:nvPr/>
        </p:nvSpPr>
        <p:spPr>
          <a:xfrm>
            <a:off x="165573" y="4084077"/>
            <a:ext cx="3239433" cy="202632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935675" y="1281219"/>
            <a:ext cx="3122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8687" y="2493531"/>
            <a:ext cx="2382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Simplifying ratios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056749" y="2563843"/>
            <a:ext cx="3694927" cy="2067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373677" y="4667601"/>
            <a:ext cx="1483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u="sng" dirty="0"/>
              <a:t>Currency conversion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56" y="2742222"/>
            <a:ext cx="2128293" cy="16979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67" y="3504070"/>
            <a:ext cx="1851874" cy="486778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2402787" y="2742157"/>
            <a:ext cx="2382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unit ratios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893" y="2983675"/>
            <a:ext cx="1268714" cy="49899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4732" y="2983675"/>
            <a:ext cx="1176215" cy="47657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2944" y="3461797"/>
            <a:ext cx="1281019" cy="442078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 flipH="1">
            <a:off x="575707" y="3198402"/>
            <a:ext cx="238124" cy="348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63" name="TextBox 62"/>
          <p:cNvSpPr txBox="1"/>
          <p:nvPr/>
        </p:nvSpPr>
        <p:spPr>
          <a:xfrm flipH="1">
            <a:off x="871282" y="3198402"/>
            <a:ext cx="282541" cy="348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65" name="TextBox 64"/>
          <p:cNvSpPr txBox="1"/>
          <p:nvPr/>
        </p:nvSpPr>
        <p:spPr>
          <a:xfrm flipH="1">
            <a:off x="535746" y="3703538"/>
            <a:ext cx="238124" cy="348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 flipH="1">
            <a:off x="851443" y="3711042"/>
            <a:ext cx="238124" cy="348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67" name="TextBox 66"/>
          <p:cNvSpPr txBox="1"/>
          <p:nvPr/>
        </p:nvSpPr>
        <p:spPr>
          <a:xfrm flipH="1">
            <a:off x="1483896" y="3711136"/>
            <a:ext cx="238124" cy="348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 flipH="1">
            <a:off x="2431338" y="3692274"/>
            <a:ext cx="5672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accent6">
                    <a:lumMod val="75000"/>
                  </a:schemeClr>
                </a:solidFill>
              </a:rPr>
              <a:t>12.5</a:t>
            </a:r>
          </a:p>
        </p:txBody>
      </p:sp>
      <p:sp>
        <p:nvSpPr>
          <p:cNvPr id="69" name="TextBox 68"/>
          <p:cNvSpPr txBox="1"/>
          <p:nvPr/>
        </p:nvSpPr>
        <p:spPr>
          <a:xfrm flipH="1">
            <a:off x="2655830" y="3249330"/>
            <a:ext cx="4837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accent6">
                    <a:lumMod val="75000"/>
                  </a:schemeClr>
                </a:solidFill>
              </a:rPr>
              <a:t>6.2</a:t>
            </a:r>
          </a:p>
        </p:txBody>
      </p:sp>
      <p:sp>
        <p:nvSpPr>
          <p:cNvPr id="70" name="TextBox 69"/>
          <p:cNvSpPr txBox="1"/>
          <p:nvPr/>
        </p:nvSpPr>
        <p:spPr>
          <a:xfrm flipH="1">
            <a:off x="2175844" y="3510395"/>
            <a:ext cx="238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" name="TextBox 71"/>
          <p:cNvSpPr txBox="1"/>
          <p:nvPr/>
        </p:nvSpPr>
        <p:spPr>
          <a:xfrm flipH="1">
            <a:off x="3117687" y="3510644"/>
            <a:ext cx="238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3" name="TextBox 72"/>
          <p:cNvSpPr txBox="1"/>
          <p:nvPr/>
        </p:nvSpPr>
        <p:spPr>
          <a:xfrm flipH="1">
            <a:off x="3126875" y="3044336"/>
            <a:ext cx="238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4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5944" y="4214500"/>
            <a:ext cx="2079679" cy="1313206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97325" y="4081501"/>
            <a:ext cx="3035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Sharing in a given ratio</a:t>
            </a:r>
            <a:endParaRPr lang="en-GB" sz="1200" b="1" u="sng" dirty="0">
              <a:solidFill>
                <a:srgbClr val="FF0000"/>
              </a:solidFill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19640" y="4403852"/>
            <a:ext cx="1820266" cy="110624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2209957" y="4537298"/>
            <a:ext cx="11629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3:2</a:t>
            </a:r>
          </a:p>
          <a:p>
            <a:r>
              <a:rPr lang="en-GB" sz="800" dirty="0"/>
              <a:t>3+2 = 5 parts</a:t>
            </a:r>
          </a:p>
          <a:p>
            <a:r>
              <a:rPr lang="en-GB" sz="800" dirty="0"/>
              <a:t>5parts = £20</a:t>
            </a:r>
          </a:p>
          <a:p>
            <a:r>
              <a:rPr lang="en-GB" sz="800" dirty="0"/>
              <a:t>1 part = 20÷5 = £4</a:t>
            </a:r>
          </a:p>
          <a:p>
            <a:r>
              <a:rPr lang="en-GB" sz="800" dirty="0"/>
              <a:t>2 x 4 = £8</a:t>
            </a:r>
          </a:p>
          <a:p>
            <a:r>
              <a:rPr lang="en-GB" sz="800" dirty="0"/>
              <a:t>3 x 4 = £12</a:t>
            </a:r>
          </a:p>
          <a:p>
            <a:r>
              <a:rPr lang="en-GB" sz="800" dirty="0"/>
              <a:t>Isabel £8:Freya £12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5129" y="5467059"/>
            <a:ext cx="2339374" cy="446445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597516" y="5819095"/>
            <a:ext cx="1580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£8       :    £12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79300" y="2816311"/>
            <a:ext cx="2462432" cy="1746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55149" y="3096209"/>
            <a:ext cx="1385924" cy="14614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035934">
            <a:off x="4455147" y="3663586"/>
            <a:ext cx="1511634" cy="232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63332" y="5083045"/>
            <a:ext cx="2019802" cy="749866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6047036" y="2571626"/>
            <a:ext cx="1904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Unitary method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73233" y="5567955"/>
            <a:ext cx="4633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840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90981"/>
              </p:ext>
            </p:extLst>
          </p:nvPr>
        </p:nvGraphicFramePr>
        <p:xfrm>
          <a:off x="6057722" y="3204466"/>
          <a:ext cx="2251873" cy="1432560"/>
        </p:xfrm>
        <a:graphic>
          <a:graphicData uri="http://schemas.openxmlformats.org/drawingml/2006/table">
            <a:tbl>
              <a:tblPr/>
              <a:tblGrid>
                <a:gridCol w="2251873">
                  <a:extLst>
                    <a:ext uri="{9D8B030D-6E8A-4147-A177-3AD203B41FA5}">
                      <a16:colId xmlns:a16="http://schemas.microsoft.com/office/drawing/2014/main" val="30246265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I walk 4 miles in 48 minutes.</a:t>
                      </a:r>
                      <a:endParaRPr lang="en-GB" sz="800" dirty="0">
                        <a:effectLst/>
                      </a:endParaRPr>
                    </a:p>
                    <a:p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How long would it take to walk </a:t>
                      </a:r>
                      <a:endParaRPr lang="en-GB" sz="800" dirty="0">
                        <a:effectLst/>
                      </a:endParaRPr>
                    </a:p>
                    <a:p>
                      <a:pPr marL="228600" indent="-228600">
                        <a:buAutoNum type="alphaLcParenR"/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3 miles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   It</a:t>
                      </a:r>
                      <a:r>
                        <a:rPr lang="en-GB" sz="800" baseline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would take me</a:t>
                      </a:r>
                      <a:r>
                        <a:rPr lang="en-GB" sz="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48 ÷ 4 =</a:t>
                      </a:r>
                      <a:r>
                        <a:rPr lang="en-GB" sz="800" baseline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12 minutes to walk 1 mile.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800" baseline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    So it would take 3 x 12 = 36 </a:t>
                      </a:r>
                      <a:r>
                        <a:rPr lang="en-GB" sz="800" baseline="0" dirty="0" err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GB" sz="800" baseline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to walk 3 miles</a:t>
                      </a:r>
                      <a:endParaRPr lang="en-GB" sz="80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b) 7 miles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   I mile takes 12 minutes</a:t>
                      </a:r>
                      <a:endParaRPr lang="en-GB" sz="800" baseline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800" baseline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    So it would take 7 x 12 = 84 </a:t>
                      </a:r>
                      <a:r>
                        <a:rPr lang="en-GB" sz="800" baseline="0" dirty="0" err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GB" sz="800" baseline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to walk 7 miles</a:t>
                      </a:r>
                      <a:endParaRPr lang="en-GB" sz="80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50188"/>
                  </a:ext>
                </a:extLst>
              </a:tr>
            </a:tbl>
          </a:graphicData>
        </a:graphic>
      </p:graphicFrame>
      <p:sp>
        <p:nvSpPr>
          <p:cNvPr id="71" name="Rectangle 70"/>
          <p:cNvSpPr/>
          <p:nvPr/>
        </p:nvSpPr>
        <p:spPr>
          <a:xfrm>
            <a:off x="6042751" y="4674206"/>
            <a:ext cx="3708923" cy="1386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056749" y="4823329"/>
            <a:ext cx="1063242" cy="680989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6002396" y="4669962"/>
            <a:ext cx="1904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Best buy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699247" y="4715562"/>
            <a:ext cx="2035023" cy="89652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8872490" y="5021111"/>
            <a:ext cx="3457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 4.4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005030" y="5021111"/>
            <a:ext cx="3457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4.4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95128" y="5088394"/>
            <a:ext cx="773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accent6">
                    <a:lumMod val="50000"/>
                  </a:schemeClr>
                </a:solidFill>
              </a:rPr>
              <a:t>0.29545kg/£1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7951075" y="5205777"/>
            <a:ext cx="357499" cy="2186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322841" y="5481121"/>
            <a:ext cx="773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accent6">
                    <a:lumMod val="50000"/>
                  </a:schemeClr>
                </a:solidFill>
              </a:rPr>
              <a:t>0.43333kg/£1</a:t>
            </a: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8007803" y="5544616"/>
            <a:ext cx="342972" cy="6746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776487" y="5343040"/>
            <a:ext cx="3457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 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05030" y="5338088"/>
            <a:ext cx="3457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 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10602" y="5701424"/>
            <a:ext cx="14008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2.6kg box is best buy</a:t>
            </a: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86" y="3072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28998A-C5EB-46D5-8445-8AB2B4F962B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B497FF9-0256-4181-9273-7A6D8AE233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994642-E137-4441-B0B1-B396FA304A8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5729</TotalTime>
  <Words>337</Words>
  <Application>Microsoft Office PowerPoint</Application>
  <PresentationFormat>A4 Paper (210x297 mm)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122</cp:revision>
  <cp:lastPrinted>2020-01-24T14:57:30Z</cp:lastPrinted>
  <dcterms:created xsi:type="dcterms:W3CDTF">2019-09-17T19:28:20Z</dcterms:created>
  <dcterms:modified xsi:type="dcterms:W3CDTF">2023-01-27T14:00:27Z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