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02109" y="977681"/>
            <a:ext cx="26129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/>
              <a:t>Ratio, simplify, equivalent, highest common factor, simplest form, unit ratio, proportion, unitary method, direct proportion, inverse proportion </a:t>
            </a:r>
          </a:p>
          <a:p>
            <a:r>
              <a:rPr lang="en-GB" sz="1400" dirty="0"/>
              <a:t>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87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pPr lvl="0"/>
            <a:r>
              <a:rPr lang="en-GB" sz="1000" dirty="0"/>
              <a:t>Multiply and divide whole numbers, know and use metric conversions, use index notation, understand and use place value to order decimals, understand and use </a:t>
            </a:r>
            <a:r>
              <a:rPr lang="en-GB" sz="1000" i="1" dirty="0"/>
              <a:t>y</a:t>
            </a:r>
            <a:r>
              <a:rPr lang="en-GB" sz="1000" dirty="0"/>
              <a:t> = </a:t>
            </a:r>
            <a:r>
              <a:rPr lang="en-GB" sz="1000" i="1" dirty="0"/>
              <a:t>mx</a:t>
            </a:r>
            <a:r>
              <a:rPr lang="en-GB" sz="1000" dirty="0"/>
              <a:t> + </a:t>
            </a:r>
            <a:r>
              <a:rPr lang="en-GB" sz="1000" i="1" dirty="0"/>
              <a:t>c.</a:t>
            </a:r>
            <a:endParaRPr lang="en-GB" sz="1000" dirty="0"/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11b - proportion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007998" y="923677"/>
            <a:ext cx="2743677" cy="1577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4743939" y="2551595"/>
            <a:ext cx="5007735" cy="1906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737902" y="4488749"/>
            <a:ext cx="5013772" cy="1579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782997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945946" y="6279305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254, 255, 256, 269, 270, 271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59701" y="6356179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339-342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712743"/>
              </p:ext>
            </p:extLst>
          </p:nvPr>
        </p:nvGraphicFramePr>
        <p:xfrm>
          <a:off x="163255" y="912784"/>
          <a:ext cx="6753496" cy="15863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recognise direct proportion on a graph.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understand the link between the unit</a:t>
                      </a:r>
                      <a:r>
                        <a:rPr lang="en-GB" sz="1200" b="0" baseline="0" dirty="0">
                          <a:effectLst/>
                        </a:rPr>
                        <a:t> ratio and the gradient.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solve</a:t>
                      </a:r>
                      <a:r>
                        <a:rPr lang="en-GB" sz="1200" b="0" baseline="0" dirty="0">
                          <a:effectLst/>
                        </a:rPr>
                        <a:t> problems involving direct proportion.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593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recognise inverse</a:t>
                      </a:r>
                      <a:r>
                        <a:rPr lang="en-GB" sz="1200" b="0" baseline="0" dirty="0">
                          <a:effectLst/>
                        </a:rPr>
                        <a:t> proportion on a graph.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solve problems involving inverse proportion.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33833" y="2560205"/>
            <a:ext cx="1904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Inverse proportion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69458" y="4124079"/>
            <a:ext cx="4484517" cy="19618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935675" y="1281219"/>
            <a:ext cx="3122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8687" y="2493531"/>
            <a:ext cx="23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Direct proportion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068011" y="2529329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u="sng" dirty="0"/>
          </a:p>
        </p:txBody>
      </p:sp>
      <p:sp>
        <p:nvSpPr>
          <p:cNvPr id="74" name="TextBox 73"/>
          <p:cNvSpPr txBox="1"/>
          <p:nvPr/>
        </p:nvSpPr>
        <p:spPr>
          <a:xfrm>
            <a:off x="107473" y="4093037"/>
            <a:ext cx="3035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Unit ratio and gradient</a:t>
            </a:r>
            <a:endParaRPr lang="en-GB" sz="12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89" y="2707786"/>
            <a:ext cx="4490447" cy="3295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59" y="3076569"/>
            <a:ext cx="4545947" cy="283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3985" y="3248774"/>
            <a:ext cx="1204409" cy="7778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7654" y="2584014"/>
            <a:ext cx="4557536" cy="15090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988" y="4449573"/>
            <a:ext cx="1321747" cy="1135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55089" y="4232606"/>
                <a:ext cx="1233945" cy="2837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Gradient (</a:t>
                </a:r>
                <a:r>
                  <a:rPr lang="en-GB" sz="800" dirty="0">
                    <a:solidFill>
                      <a:schemeClr val="accent4"/>
                    </a:solidFill>
                  </a:rPr>
                  <a:t>m</a:t>
                </a:r>
                <a:r>
                  <a:rPr lang="en-GB" sz="8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089" y="4232606"/>
                <a:ext cx="1233945" cy="283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62328" y="5365712"/>
            <a:ext cx="448267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18624" y="4898129"/>
            <a:ext cx="0" cy="4613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2106" y="5401629"/>
            <a:ext cx="416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4"/>
                </a:solidFill>
              </a:rPr>
              <a:t>10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68159" y="4988619"/>
            <a:ext cx="416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4"/>
                </a:solidFill>
              </a:rPr>
              <a:t>80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00460" y="4565578"/>
                <a:ext cx="1341699" cy="926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chemeClr val="accent4"/>
                    </a:solidFill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00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0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GB" sz="10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000" dirty="0">
                    <a:solidFill>
                      <a:schemeClr val="accent4"/>
                    </a:solidFill>
                  </a:rPr>
                  <a:t> = 8</a:t>
                </a:r>
              </a:p>
              <a:p>
                <a:r>
                  <a:rPr lang="en-GB" sz="1000" dirty="0">
                    <a:solidFill>
                      <a:schemeClr val="accent4"/>
                    </a:solidFill>
                  </a:rPr>
                  <a:t>the gradient is the conversion factor</a:t>
                </a:r>
              </a:p>
              <a:p>
                <a:endParaRPr lang="en-GB" sz="1000" dirty="0">
                  <a:solidFill>
                    <a:schemeClr val="accent4"/>
                  </a:solidFill>
                </a:endParaRPr>
              </a:p>
              <a:p>
                <a:r>
                  <a:rPr lang="en-GB" sz="1000" dirty="0">
                    <a:solidFill>
                      <a:schemeClr val="accent4"/>
                    </a:solidFill>
                  </a:rPr>
                  <a:t>5 gallons =   </a:t>
                </a:r>
                <a:r>
                  <a:rPr lang="en-GB" sz="10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40</a:t>
                </a:r>
                <a:r>
                  <a:rPr lang="en-GB" sz="1000" dirty="0">
                    <a:solidFill>
                      <a:schemeClr val="accent4"/>
                    </a:solidFill>
                  </a:rPr>
                  <a:t> pints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460" y="4565578"/>
                <a:ext cx="1341699" cy="926472"/>
              </a:xfrm>
              <a:prstGeom prst="rect">
                <a:avLst/>
              </a:prstGeom>
              <a:blipFill>
                <a:blip r:embed="rId8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urved Up Arrow 25"/>
          <p:cNvSpPr/>
          <p:nvPr/>
        </p:nvSpPr>
        <p:spPr>
          <a:xfrm>
            <a:off x="1774724" y="5476410"/>
            <a:ext cx="624102" cy="15270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23571" y="5607119"/>
            <a:ext cx="317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1">
                    <a:lumMod val="75000"/>
                  </a:schemeClr>
                </a:solidFill>
              </a:rPr>
              <a:t>x 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9097" y="5760462"/>
            <a:ext cx="3794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gradient is the conversion factor</a:t>
            </a:r>
          </a:p>
          <a:p>
            <a:endParaRPr lang="en-GB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4659" y="3607466"/>
            <a:ext cx="907670" cy="83601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81624" y="2796022"/>
            <a:ext cx="4546089" cy="32299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0067" y="3161070"/>
            <a:ext cx="2488062" cy="40591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84853" y="3275315"/>
            <a:ext cx="1108274" cy="325395"/>
          </a:xfrm>
          <a:prstGeom prst="rect">
            <a:avLst/>
          </a:prstGeom>
        </p:spPr>
      </p:pic>
      <p:cxnSp>
        <p:nvCxnSpPr>
          <p:cNvPr id="50" name="Straight Arrow Connector 49"/>
          <p:cNvCxnSpPr>
            <a:stCxn id="48" idx="1"/>
          </p:cNvCxnSpPr>
          <p:nvPr/>
        </p:nvCxnSpPr>
        <p:spPr>
          <a:xfrm flipH="1">
            <a:off x="7131637" y="3438013"/>
            <a:ext cx="353216" cy="6018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2" name="Picture 5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78135" y="4566172"/>
            <a:ext cx="2351925" cy="149804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7210938" y="4507045"/>
            <a:ext cx="2525338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If 2 workers take 5 hours</a:t>
            </a:r>
          </a:p>
          <a:p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    1 worker will take 10 hours</a:t>
            </a:r>
          </a:p>
          <a:p>
            <a:endParaRPr lang="en-GB" sz="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10067" y="4970814"/>
            <a:ext cx="1380691" cy="15630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01828" y="5178215"/>
            <a:ext cx="851708" cy="1503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54648" y="5301961"/>
            <a:ext cx="178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6">
                    <a:lumMod val="75000"/>
                  </a:schemeClr>
                </a:solidFill>
              </a:rPr>
              <a:t>10 ÷ 4 = 2.5 hours</a:t>
            </a:r>
          </a:p>
          <a:p>
            <a:r>
              <a:rPr lang="en-GB" sz="1000" dirty="0">
                <a:solidFill>
                  <a:schemeClr val="accent6">
                    <a:lumMod val="75000"/>
                  </a:schemeClr>
                </a:solidFill>
              </a:rPr>
              <a:t>=2hours 30 minutes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76353" y="5204611"/>
            <a:ext cx="884168" cy="159789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6520719" y="5311289"/>
            <a:ext cx="178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6">
                    <a:lumMod val="75000"/>
                  </a:schemeClr>
                </a:solidFill>
              </a:rPr>
              <a:t>10 ÷ 3 = 3.333 hours</a:t>
            </a:r>
          </a:p>
          <a:p>
            <a:r>
              <a:rPr lang="en-GB" sz="1000" dirty="0">
                <a:solidFill>
                  <a:schemeClr val="accent6">
                    <a:lumMod val="75000"/>
                  </a:schemeClr>
                </a:solidFill>
              </a:rPr>
              <a:t>=3hours 20 minutes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8350775" y="3599361"/>
            <a:ext cx="86261" cy="109370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45626" y="3660085"/>
            <a:ext cx="168409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Direct proportion graph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835906" y="3828933"/>
            <a:ext cx="172379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Inverse proportion graph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791649" y="3489990"/>
            <a:ext cx="540324" cy="14770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387891" y="3828933"/>
            <a:ext cx="467137" cy="197689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3" name="Picture 62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150" y="47168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F796AA-8BE2-40B2-9AF5-A516AD9340B8}"/>
</file>

<file path=customXml/itemProps2.xml><?xml version="1.0" encoding="utf-8"?>
<ds:datastoreItem xmlns:ds="http://schemas.openxmlformats.org/officeDocument/2006/customXml" ds:itemID="{584F2392-F074-47B9-BE98-8EF61123F9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1AD05C14-DF51-432B-8092-1B34020B5A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5910</TotalTime>
  <Words>227</Words>
  <Application>Microsoft Office PowerPoint</Application>
  <PresentationFormat>A4 Paper (210x297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126</cp:revision>
  <cp:lastPrinted>2020-01-24T14:57:30Z</cp:lastPrinted>
  <dcterms:created xsi:type="dcterms:W3CDTF">2019-09-17T19:28:20Z</dcterms:created>
  <dcterms:modified xsi:type="dcterms:W3CDTF">2023-01-27T14:01:35Z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