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586FB-918E-4FD3-8DA4-ED5CBB2BAB16}" type="datetimeFigureOut">
              <a:rPr lang="en-GB" smtClean="0"/>
              <a:t>27/01/2023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6652F-31AB-4C95-AB14-19EABC6553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415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586FB-918E-4FD3-8DA4-ED5CBB2BAB16}" type="datetimeFigureOut">
              <a:rPr lang="en-GB" smtClean="0"/>
              <a:t>27/01/2023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6652F-31AB-4C95-AB14-19EABC6553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5566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586FB-918E-4FD3-8DA4-ED5CBB2BAB16}" type="datetimeFigureOut">
              <a:rPr lang="en-GB" smtClean="0"/>
              <a:t>27/01/2023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6652F-31AB-4C95-AB14-19EABC6553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58905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586FB-918E-4FD3-8DA4-ED5CBB2BAB16}" type="datetimeFigureOut">
              <a:rPr lang="en-GB" smtClean="0"/>
              <a:t>27/01/2023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6652F-31AB-4C95-AB14-19EABC6553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38558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586FB-918E-4FD3-8DA4-ED5CBB2BAB16}" type="datetimeFigureOut">
              <a:rPr lang="en-GB" smtClean="0"/>
              <a:t>27/01/2023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6652F-31AB-4C95-AB14-19EABC6553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3286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586FB-918E-4FD3-8DA4-ED5CBB2BAB16}" type="datetimeFigureOut">
              <a:rPr lang="en-GB" smtClean="0"/>
              <a:t>27/01/2023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6652F-31AB-4C95-AB14-19EABC6553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96883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586FB-918E-4FD3-8DA4-ED5CBB2BAB16}" type="datetimeFigureOut">
              <a:rPr lang="en-GB" smtClean="0"/>
              <a:t>27/01/2023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6652F-31AB-4C95-AB14-19EABC6553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2137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586FB-918E-4FD3-8DA4-ED5CBB2BAB16}" type="datetimeFigureOut">
              <a:rPr lang="en-GB" smtClean="0"/>
              <a:t>27/01/2023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6652F-31AB-4C95-AB14-19EABC6553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77249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586FB-918E-4FD3-8DA4-ED5CBB2BAB16}" type="datetimeFigureOut">
              <a:rPr lang="en-GB" smtClean="0"/>
              <a:t>27/01/2023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6652F-31AB-4C95-AB14-19EABC6553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19243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586FB-918E-4FD3-8DA4-ED5CBB2BAB16}" type="datetimeFigureOut">
              <a:rPr lang="en-GB" smtClean="0"/>
              <a:t>27/01/2023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6652F-31AB-4C95-AB14-19EABC6553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3956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586FB-918E-4FD3-8DA4-ED5CBB2BAB16}" type="datetimeFigureOut">
              <a:rPr lang="en-GB" smtClean="0"/>
              <a:t>27/01/2023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6652F-31AB-4C95-AB14-19EABC6553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8298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8586FB-918E-4FD3-8DA4-ED5CBB2BAB16}" type="datetimeFigureOut">
              <a:rPr lang="en-GB" smtClean="0"/>
              <a:t>27/01/2023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46652F-31AB-4C95-AB14-19EABC6553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16830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13" Type="http://schemas.openxmlformats.org/officeDocument/2006/relationships/image" Target="../media/image8.png"/><Relationship Id="rId3" Type="http://schemas.openxmlformats.org/officeDocument/2006/relationships/hyperlink" Target="https://mathsdefinitions.com/2021/01/06/square-number/" TargetMode="External"/><Relationship Id="rId7" Type="http://schemas.openxmlformats.org/officeDocument/2006/relationships/image" Target="../media/image2.png"/><Relationship Id="rId12" Type="http://schemas.openxmlformats.org/officeDocument/2006/relationships/image" Target="../media/image7.png"/><Relationship Id="rId2" Type="http://schemas.openxmlformats.org/officeDocument/2006/relationships/hyperlink" Target="https://mathsdefinitions.com/2021/01/06/right-angle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11" Type="http://schemas.openxmlformats.org/officeDocument/2006/relationships/image" Target="../media/image6.png"/><Relationship Id="rId5" Type="http://schemas.openxmlformats.org/officeDocument/2006/relationships/hyperlink" Target="https://mathsdefinitions.com/2021/01/06/inverse/" TargetMode="External"/><Relationship Id="rId10" Type="http://schemas.openxmlformats.org/officeDocument/2006/relationships/image" Target="../media/image5.png"/><Relationship Id="rId4" Type="http://schemas.openxmlformats.org/officeDocument/2006/relationships/hyperlink" Target="https://mathsdefinitions.com/2021/01/06/square-root/" TargetMode="External"/><Relationship Id="rId9" Type="http://schemas.openxmlformats.org/officeDocument/2006/relationships/image" Target="../media/image4.png"/><Relationship Id="rId1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8145110" y="977682"/>
            <a:ext cx="26129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/>
              <a:t>Keywords</a:t>
            </a:r>
          </a:p>
          <a:p>
            <a:r>
              <a:rPr lang="en-GB" sz="1200" dirty="0">
                <a:hlinkClick r:id="rId2"/>
              </a:rPr>
              <a:t>Right-angle</a:t>
            </a:r>
            <a:r>
              <a:rPr lang="en-GB" sz="1200" dirty="0"/>
              <a:t>, hypotenuse, </a:t>
            </a:r>
            <a:r>
              <a:rPr lang="en-GB" sz="1200" dirty="0">
                <a:hlinkClick r:id="rId3"/>
              </a:rPr>
              <a:t>square number</a:t>
            </a:r>
            <a:r>
              <a:rPr lang="en-GB" sz="1200" dirty="0"/>
              <a:t>, </a:t>
            </a:r>
            <a:r>
              <a:rPr lang="en-GB" sz="1200" dirty="0">
                <a:hlinkClick r:id="rId4"/>
              </a:rPr>
              <a:t>square root</a:t>
            </a:r>
            <a:r>
              <a:rPr lang="en-GB" sz="1200" dirty="0"/>
              <a:t>, </a:t>
            </a:r>
            <a:r>
              <a:rPr lang="en-GB" sz="1200" dirty="0">
                <a:hlinkClick r:id="rId5"/>
              </a:rPr>
              <a:t>inverse</a:t>
            </a:r>
            <a:endParaRPr lang="en-GB" sz="1200" dirty="0"/>
          </a:p>
        </p:txBody>
      </p:sp>
      <p:sp>
        <p:nvSpPr>
          <p:cNvPr id="10" name="TextBox 9"/>
          <p:cNvSpPr txBox="1"/>
          <p:nvPr/>
        </p:nvSpPr>
        <p:spPr>
          <a:xfrm>
            <a:off x="388249" y="6225870"/>
            <a:ext cx="44114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/>
              <a:t>Prior Knowledge</a:t>
            </a:r>
          </a:p>
          <a:p>
            <a:r>
              <a:rPr lang="en-GB" sz="1200" dirty="0"/>
              <a:t>Calculate squares and square roots, substitute into expressions, understand the meaning of ≠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43015" y="38939"/>
            <a:ext cx="10562458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4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WBS </a:t>
            </a:r>
            <a:r>
              <a:rPr lang="en-US" sz="2400" b="1" dirty="0" err="1">
                <a:ln w="9525">
                  <a:solidFill>
                    <a:schemeClr val="tx1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Maths</a:t>
            </a:r>
            <a:r>
              <a:rPr lang="en-US" sz="24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Knowledge </a:t>
            </a:r>
            <a:r>
              <a:rPr lang="en-US" sz="2400" b="1" dirty="0" err="1">
                <a:ln w="9525">
                  <a:solidFill>
                    <a:schemeClr val="tx1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Organiser</a:t>
            </a:r>
            <a:endParaRPr lang="en-US" sz="2400" b="1" dirty="0">
              <a:ln w="9525">
                <a:solidFill>
                  <a:schemeClr val="tx1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pPr algn="ctr"/>
            <a:r>
              <a:rPr lang="en-US" sz="24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Unit 12a Right angled triangles and Pythagoras theorem</a:t>
            </a:r>
          </a:p>
        </p:txBody>
      </p:sp>
      <p:sp>
        <p:nvSpPr>
          <p:cNvPr id="99" name="Rectangle 98"/>
          <p:cNvSpPr/>
          <p:nvPr/>
        </p:nvSpPr>
        <p:spPr>
          <a:xfrm>
            <a:off x="7621962" y="6222544"/>
            <a:ext cx="158401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200" b="1" dirty="0"/>
              <a:t>Corbett Maths Clip</a:t>
            </a:r>
          </a:p>
        </p:txBody>
      </p:sp>
      <p:sp>
        <p:nvSpPr>
          <p:cNvPr id="100" name="Rectangle 99"/>
          <p:cNvSpPr/>
          <p:nvPr/>
        </p:nvSpPr>
        <p:spPr>
          <a:xfrm>
            <a:off x="10119708" y="6222544"/>
            <a:ext cx="143220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200" b="1" dirty="0"/>
              <a:t>Hegarty maths</a:t>
            </a:r>
          </a:p>
        </p:txBody>
      </p:sp>
      <p:sp>
        <p:nvSpPr>
          <p:cNvPr id="103" name="Rectangle 102"/>
          <p:cNvSpPr/>
          <p:nvPr/>
        </p:nvSpPr>
        <p:spPr>
          <a:xfrm>
            <a:off x="8150999" y="923677"/>
            <a:ext cx="2743677" cy="94188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6" name="Rectangle 105"/>
          <p:cNvSpPr/>
          <p:nvPr/>
        </p:nvSpPr>
        <p:spPr>
          <a:xfrm>
            <a:off x="292040" y="6270777"/>
            <a:ext cx="6958293" cy="5543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8" name="Rectangle 107"/>
          <p:cNvSpPr/>
          <p:nvPr/>
        </p:nvSpPr>
        <p:spPr>
          <a:xfrm>
            <a:off x="7372607" y="6244406"/>
            <a:ext cx="2300323" cy="5349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9" name="Rectangle 108"/>
          <p:cNvSpPr/>
          <p:nvPr/>
        </p:nvSpPr>
        <p:spPr>
          <a:xfrm>
            <a:off x="9780546" y="6244406"/>
            <a:ext cx="2345930" cy="5349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 24"/>
          <p:cNvSpPr/>
          <p:nvPr/>
        </p:nvSpPr>
        <p:spPr>
          <a:xfrm>
            <a:off x="3971752" y="6079181"/>
            <a:ext cx="18473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GB" sz="12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7397026" y="6437272"/>
            <a:ext cx="23297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257, 258, 260, 261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9934501" y="6446600"/>
            <a:ext cx="198903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/>
              <a:t>497-504</a:t>
            </a:r>
            <a:endParaRPr lang="en-GB" sz="1200" dirty="0"/>
          </a:p>
        </p:txBody>
      </p:sp>
      <p:graphicFrame>
        <p:nvGraphicFramePr>
          <p:cNvPr id="39" name="Table 3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0954007"/>
              </p:ext>
            </p:extLst>
          </p:nvPr>
        </p:nvGraphicFramePr>
        <p:xfrm>
          <a:off x="244841" y="939404"/>
          <a:ext cx="7763634" cy="952782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{D7AC3CCA-C797-4891-BE02-D94E43425B78}</a:tableStyleId>
              </a:tblPr>
              <a:tblGrid>
                <a:gridCol w="7763634">
                  <a:extLst>
                    <a:ext uri="{9D8B030D-6E8A-4147-A177-3AD203B41FA5}">
                      <a16:colId xmlns:a16="http://schemas.microsoft.com/office/drawing/2014/main" val="774821660"/>
                    </a:ext>
                  </a:extLst>
                </a:gridCol>
              </a:tblGrid>
              <a:tr h="317594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200"/>
                        </a:spcAft>
                      </a:pPr>
                      <a:r>
                        <a:rPr lang="en-GB" sz="1200" b="0" dirty="0">
                          <a:effectLst/>
                        </a:rPr>
                        <a:t>I can find the length of the hypotenuse in a right-angled</a:t>
                      </a:r>
                      <a:r>
                        <a:rPr lang="en-GB" sz="1200" b="0" baseline="0" dirty="0">
                          <a:effectLst/>
                        </a:rPr>
                        <a:t> triangle</a:t>
                      </a:r>
                      <a:endParaRPr lang="en-GB" sz="12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6043899"/>
                  </a:ext>
                </a:extLst>
              </a:tr>
              <a:tr h="317594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200"/>
                        </a:spcAft>
                      </a:pPr>
                      <a:r>
                        <a:rPr lang="en-GB" sz="1200" b="0" dirty="0">
                          <a:effectLst/>
                        </a:rPr>
                        <a:t>I can find the</a:t>
                      </a:r>
                      <a:r>
                        <a:rPr lang="en-GB" sz="1200" b="0" baseline="0" dirty="0">
                          <a:effectLst/>
                        </a:rPr>
                        <a:t> length of a shorter side in a right-angled triangle</a:t>
                      </a:r>
                      <a:endParaRPr lang="en-GB" sz="12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4659486"/>
                  </a:ext>
                </a:extLst>
              </a:tr>
              <a:tr h="317594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200"/>
                        </a:spcAft>
                      </a:pPr>
                      <a:r>
                        <a:rPr lang="en-GB" sz="1200" b="0" dirty="0">
                          <a:effectLst/>
                        </a:rPr>
                        <a:t>I can find the length</a:t>
                      </a:r>
                      <a:r>
                        <a:rPr lang="en-GB" sz="1200" b="0" baseline="0" dirty="0">
                          <a:effectLst/>
                        </a:rPr>
                        <a:t> of a line segment</a:t>
                      </a:r>
                      <a:endParaRPr lang="en-GB" sz="12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651340"/>
                  </a:ext>
                </a:extLst>
              </a:tr>
            </a:tbl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4841" y="1973291"/>
            <a:ext cx="7164165" cy="145936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78446" y="4040329"/>
            <a:ext cx="2385952" cy="157705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784201" y="3855259"/>
            <a:ext cx="2027529" cy="2208939"/>
          </a:xfrm>
          <a:prstGeom prst="rect">
            <a:avLst/>
          </a:prstGeom>
        </p:spPr>
      </p:pic>
      <p:sp>
        <p:nvSpPr>
          <p:cNvPr id="27" name="Rectangle 26"/>
          <p:cNvSpPr/>
          <p:nvPr/>
        </p:nvSpPr>
        <p:spPr>
          <a:xfrm>
            <a:off x="244841" y="3403077"/>
            <a:ext cx="4566889" cy="275925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42" name="Picture 41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919389" y="4020357"/>
            <a:ext cx="2105854" cy="1219680"/>
          </a:xfrm>
          <a:prstGeom prst="rect">
            <a:avLst/>
          </a:prstGeom>
        </p:spPr>
      </p:pic>
      <p:pic>
        <p:nvPicPr>
          <p:cNvPr id="51" name="Picture 50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008611" y="3851101"/>
            <a:ext cx="2514226" cy="2068015"/>
          </a:xfrm>
          <a:prstGeom prst="rect">
            <a:avLst/>
          </a:prstGeom>
        </p:spPr>
      </p:pic>
      <p:sp>
        <p:nvSpPr>
          <p:cNvPr id="63" name="TextBox 62"/>
          <p:cNvSpPr txBox="1"/>
          <p:nvPr/>
        </p:nvSpPr>
        <p:spPr>
          <a:xfrm>
            <a:off x="388249" y="3369487"/>
            <a:ext cx="24282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u="sng" dirty="0"/>
              <a:t>Finding the hypotenuse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4832019" y="3414771"/>
            <a:ext cx="22352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u="sng" dirty="0"/>
              <a:t>Finding a shorter side</a:t>
            </a:r>
          </a:p>
        </p:txBody>
      </p:sp>
      <p:sp>
        <p:nvSpPr>
          <p:cNvPr id="77" name="Rectangle 76"/>
          <p:cNvSpPr/>
          <p:nvPr/>
        </p:nvSpPr>
        <p:spPr>
          <a:xfrm>
            <a:off x="4799679" y="3389475"/>
            <a:ext cx="4723158" cy="27592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64" name="Picture 63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317896" y="1922310"/>
            <a:ext cx="6318339" cy="360636"/>
          </a:xfrm>
          <a:prstGeom prst="rect">
            <a:avLst/>
          </a:prstGeom>
        </p:spPr>
      </p:pic>
      <p:pic>
        <p:nvPicPr>
          <p:cNvPr id="65" name="Picture 64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9889089" y="3832618"/>
            <a:ext cx="2011174" cy="1501218"/>
          </a:xfrm>
          <a:prstGeom prst="rect">
            <a:avLst/>
          </a:prstGeom>
        </p:spPr>
      </p:pic>
      <p:sp>
        <p:nvSpPr>
          <p:cNvPr id="80" name="TextBox 79"/>
          <p:cNvSpPr txBox="1"/>
          <p:nvPr/>
        </p:nvSpPr>
        <p:spPr>
          <a:xfrm>
            <a:off x="9664971" y="3401835"/>
            <a:ext cx="21590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u="sng" dirty="0"/>
              <a:t>Finding line segment</a:t>
            </a:r>
          </a:p>
        </p:txBody>
      </p:sp>
      <p:pic>
        <p:nvPicPr>
          <p:cNvPr id="66" name="Picture 65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9859365" y="5444523"/>
            <a:ext cx="2070621" cy="618806"/>
          </a:xfrm>
          <a:prstGeom prst="rect">
            <a:avLst/>
          </a:prstGeom>
        </p:spPr>
      </p:pic>
      <p:sp>
        <p:nvSpPr>
          <p:cNvPr id="82" name="Rectangle 81"/>
          <p:cNvSpPr/>
          <p:nvPr/>
        </p:nvSpPr>
        <p:spPr>
          <a:xfrm>
            <a:off x="9522836" y="3401835"/>
            <a:ext cx="2612753" cy="27592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id="{93487039-C721-4539-AE25-6D638BB24E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8473" y="71703"/>
            <a:ext cx="755524" cy="8519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019300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7E49646ABB426428306D7A7428B66D7" ma:contentTypeVersion="10" ma:contentTypeDescription="Create a new document." ma:contentTypeScope="" ma:versionID="9154aa333d93fa8aeb6e53dd94377659">
  <xsd:schema xmlns:xsd="http://www.w3.org/2001/XMLSchema" xmlns:xs="http://www.w3.org/2001/XMLSchema" xmlns:p="http://schemas.microsoft.com/office/2006/metadata/properties" xmlns:ns2="45fbe73b-9a72-4d50-b2b2-08fdf0b17659" xmlns:ns3="3c6a8a19-850e-4e6d-b668-06043a1b812c" targetNamespace="http://schemas.microsoft.com/office/2006/metadata/properties" ma:root="true" ma:fieldsID="b0ada63d875fb9eaebc8a27a4fd94e1c" ns2:_="" ns3:_="">
    <xsd:import namespace="45fbe73b-9a72-4d50-b2b2-08fdf0b17659"/>
    <xsd:import namespace="3c6a8a19-850e-4e6d-b668-06043a1b812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fbe73b-9a72-4d50-b2b2-08fdf0b1765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8b488997-0acd-4d98-a2b2-01788e10e09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6a8a19-850e-4e6d-b668-06043a1b812c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257235a6-1abd-4974-9f23-dd5b2cb6515c}" ma:internalName="TaxCatchAll" ma:showField="CatchAllData" ma:web="3c6a8a19-850e-4e6d-b668-06043a1b812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5fbe73b-9a72-4d50-b2b2-08fdf0b17659">
      <Terms xmlns="http://schemas.microsoft.com/office/infopath/2007/PartnerControls"/>
    </lcf76f155ced4ddcb4097134ff3c332f>
    <TaxCatchAll xmlns="3c6a8a19-850e-4e6d-b668-06043a1b812c" xsi:nil="true"/>
  </documentManagement>
</p:properties>
</file>

<file path=customXml/itemProps1.xml><?xml version="1.0" encoding="utf-8"?>
<ds:datastoreItem xmlns:ds="http://schemas.openxmlformats.org/officeDocument/2006/customXml" ds:itemID="{EBD0A21C-21A8-457E-8D85-82496D2934E3}"/>
</file>

<file path=customXml/itemProps2.xml><?xml version="1.0" encoding="utf-8"?>
<ds:datastoreItem xmlns:ds="http://schemas.openxmlformats.org/officeDocument/2006/customXml" ds:itemID="{77FC5F4A-3F3D-46C0-95CE-16CF1F7F4FBB}"/>
</file>

<file path=customXml/itemProps3.xml><?xml version="1.0" encoding="utf-8"?>
<ds:datastoreItem xmlns:ds="http://schemas.openxmlformats.org/officeDocument/2006/customXml" ds:itemID="{EBA7B1BD-80A8-4971-B966-AC563CE9763C}"/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98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>Telford &amp; Wrekin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Abkari2, Yousef</dc:creator>
  <cp:lastModifiedBy>Jane Spendlove</cp:lastModifiedBy>
  <cp:revision>7</cp:revision>
  <dcterms:created xsi:type="dcterms:W3CDTF">2020-03-30T14:58:54Z</dcterms:created>
  <dcterms:modified xsi:type="dcterms:W3CDTF">2023-01-27T14:03:25Z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0x01010057E49646ABB426428306D7A7428B66D7</vt:lpwstr>
  </property>
</Properties>
</file>