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6797675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25D2-2D22-4F2F-B7AB-E538E883F84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1247775"/>
            <a:ext cx="4867275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803775"/>
            <a:ext cx="5438775" cy="3930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64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82138"/>
            <a:ext cx="29464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D4391-6CD1-4FCD-84AC-9F8CCBF69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9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9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4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41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6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6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6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7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537F-0EE1-4AF3-AD70-CB2F3A14B5A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F508-8670-43D7-A23C-BEDD3A5DE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7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mathsdefinitions.com/2021/01/06/direct-proportion/" TargetMode="External"/><Relationship Id="rId18" Type="http://schemas.microsoft.com/office/2007/relationships/hdphoto" Target="../media/hdphoto2.wdp"/><Relationship Id="rId26" Type="http://schemas.openxmlformats.org/officeDocument/2006/relationships/image" Target="../media/image8.png"/><Relationship Id="rId3" Type="http://schemas.openxmlformats.org/officeDocument/2006/relationships/hyperlink" Target="https://mathsdefinitions.com/2021/01/06/compound/" TargetMode="External"/><Relationship Id="rId21" Type="http://schemas.openxmlformats.org/officeDocument/2006/relationships/image" Target="../media/image4.png"/><Relationship Id="rId34" Type="http://schemas.openxmlformats.org/officeDocument/2006/relationships/image" Target="../media/image13.png"/><Relationship Id="rId7" Type="http://schemas.openxmlformats.org/officeDocument/2006/relationships/hyperlink" Target="https://mathsdefinitions.com/2021/01/07/mass/" TargetMode="External"/><Relationship Id="rId12" Type="http://schemas.openxmlformats.org/officeDocument/2006/relationships/hyperlink" Target="https://mathsdefinitions.com/2021/01/06/proportion/" TargetMode="External"/><Relationship Id="rId17" Type="http://schemas.openxmlformats.org/officeDocument/2006/relationships/image" Target="../media/image2.png"/><Relationship Id="rId25" Type="http://schemas.microsoft.com/office/2007/relationships/hdphoto" Target="../media/hdphoto4.wdp"/><Relationship Id="rId33" Type="http://schemas.openxmlformats.org/officeDocument/2006/relationships/image" Target="../media/image14.png"/><Relationship Id="rId2" Type="http://schemas.openxmlformats.org/officeDocument/2006/relationships/hyperlink" Target="https://mathsdefinitions.com/2021/01/06/percentage-change/" TargetMode="External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thsdefinitions.com/2021/01/06/area/" TargetMode="External"/><Relationship Id="rId11" Type="http://schemas.openxmlformats.org/officeDocument/2006/relationships/hyperlink" Target="https://mathsdefinitions.com/2021/02/12/ratio/" TargetMode="External"/><Relationship Id="rId24" Type="http://schemas.openxmlformats.org/officeDocument/2006/relationships/image" Target="../media/image7.png"/><Relationship Id="rId32" Type="http://schemas.openxmlformats.org/officeDocument/2006/relationships/image" Target="../media/image12.png"/><Relationship Id="rId5" Type="http://schemas.openxmlformats.org/officeDocument/2006/relationships/hyperlink" Target="https://mathsdefinitions.com/2021/01/06/annum/" TargetMode="External"/><Relationship Id="rId15" Type="http://schemas.openxmlformats.org/officeDocument/2006/relationships/image" Target="../media/image1.png"/><Relationship Id="rId23" Type="http://schemas.openxmlformats.org/officeDocument/2006/relationships/image" Target="../media/image6.png"/><Relationship Id="rId28" Type="http://schemas.microsoft.com/office/2007/relationships/hdphoto" Target="../media/hdphoto5.wdp"/><Relationship Id="rId36" Type="http://schemas.openxmlformats.org/officeDocument/2006/relationships/image" Target="../media/image14.jpeg"/><Relationship Id="rId10" Type="http://schemas.openxmlformats.org/officeDocument/2006/relationships/hyperlink" Target="https://mathsdefinitions.com/2021/01/21/average-speed/" TargetMode="External"/><Relationship Id="rId19" Type="http://schemas.openxmlformats.org/officeDocument/2006/relationships/image" Target="../media/image3.png"/><Relationship Id="rId31" Type="http://schemas.openxmlformats.org/officeDocument/2006/relationships/image" Target="../media/image10.png"/><Relationship Id="rId4" Type="http://schemas.openxmlformats.org/officeDocument/2006/relationships/hyperlink" Target="https://mathsdefinitions.com/2021/01/19/per/" TargetMode="External"/><Relationship Id="rId9" Type="http://schemas.openxmlformats.org/officeDocument/2006/relationships/hyperlink" Target="https://mathsdefinitions.com/2021/01/06/reverse-percentage/" TargetMode="External"/><Relationship Id="rId14" Type="http://schemas.openxmlformats.org/officeDocument/2006/relationships/hyperlink" Target="https://mathsdefinitions.com/2021/01/06/inverse-proportion/" TargetMode="External"/><Relationship Id="rId22" Type="http://schemas.openxmlformats.org/officeDocument/2006/relationships/image" Target="../media/image5.png"/><Relationship Id="rId27" Type="http://schemas.openxmlformats.org/officeDocument/2006/relationships/image" Target="../media/image9.png"/><Relationship Id="rId30" Type="http://schemas.openxmlformats.org/officeDocument/2006/relationships/image" Target="../media/image11.png"/><Relationship Id="rId35" Type="http://schemas.microsoft.com/office/2007/relationships/hdphoto" Target="../media/hdphoto6.wdp"/><Relationship Id="rId8" Type="http://schemas.openxmlformats.org/officeDocument/2006/relationships/hyperlink" Target="https://mathsdefinitions.com/2021/01/06/volum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12713" y="1078983"/>
            <a:ext cx="254602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Keywords</a:t>
            </a:r>
          </a:p>
          <a:p>
            <a:r>
              <a:rPr lang="en-GB" sz="1050" dirty="0">
                <a:hlinkClick r:id="rId2"/>
              </a:rPr>
              <a:t>Change</a:t>
            </a:r>
            <a:r>
              <a:rPr lang="en-GB" sz="1050" dirty="0"/>
              <a:t>, profit, loss, </a:t>
            </a:r>
            <a:r>
              <a:rPr lang="en-GB" sz="1050" dirty="0">
                <a:hlinkClick r:id="rId3"/>
              </a:rPr>
              <a:t>compound</a:t>
            </a:r>
            <a:r>
              <a:rPr lang="en-GB" sz="1050" dirty="0"/>
              <a:t>, simple, interest, </a:t>
            </a:r>
            <a:r>
              <a:rPr lang="en-GB" sz="1050" dirty="0">
                <a:hlinkClick r:id="rId4"/>
              </a:rPr>
              <a:t>per</a:t>
            </a:r>
            <a:r>
              <a:rPr lang="en-GB" sz="1050" dirty="0"/>
              <a:t> </a:t>
            </a:r>
            <a:r>
              <a:rPr lang="en-GB" sz="1050" dirty="0">
                <a:hlinkClick r:id="rId5"/>
              </a:rPr>
              <a:t>annum</a:t>
            </a:r>
            <a:r>
              <a:rPr lang="en-GB" sz="1050" dirty="0"/>
              <a:t>, speed, distance, time, pressure, force, </a:t>
            </a:r>
            <a:r>
              <a:rPr lang="en-GB" sz="1050" dirty="0">
                <a:hlinkClick r:id="rId6"/>
              </a:rPr>
              <a:t>area</a:t>
            </a:r>
            <a:r>
              <a:rPr lang="en-GB" sz="1050" dirty="0"/>
              <a:t>, </a:t>
            </a:r>
            <a:r>
              <a:rPr lang="en-GB" sz="1050" dirty="0">
                <a:hlinkClick r:id="rId7"/>
              </a:rPr>
              <a:t>mass</a:t>
            </a:r>
            <a:r>
              <a:rPr lang="en-GB" sz="1050" dirty="0"/>
              <a:t>, density, </a:t>
            </a:r>
            <a:r>
              <a:rPr lang="en-GB" sz="1050" dirty="0">
                <a:hlinkClick r:id="rId8"/>
              </a:rPr>
              <a:t>volume</a:t>
            </a:r>
            <a:r>
              <a:rPr lang="en-GB" sz="1050" dirty="0"/>
              <a:t>, </a:t>
            </a:r>
            <a:r>
              <a:rPr lang="en-GB" sz="1050" dirty="0">
                <a:hlinkClick r:id="rId9"/>
              </a:rPr>
              <a:t>reverse percentage</a:t>
            </a:r>
            <a:r>
              <a:rPr lang="en-GB" sz="1050" dirty="0"/>
              <a:t>, </a:t>
            </a:r>
            <a:r>
              <a:rPr lang="en-GB" sz="1050" dirty="0">
                <a:hlinkClick r:id="rId10"/>
              </a:rPr>
              <a:t>average speed</a:t>
            </a:r>
            <a:r>
              <a:rPr lang="en-GB" sz="1050" dirty="0"/>
              <a:t>, accelerate, </a:t>
            </a:r>
            <a:r>
              <a:rPr lang="en-GB" sz="1050" dirty="0">
                <a:hlinkClick r:id="rId11"/>
              </a:rPr>
              <a:t>ratio</a:t>
            </a:r>
            <a:r>
              <a:rPr lang="en-GB" sz="1050" dirty="0"/>
              <a:t>, </a:t>
            </a:r>
            <a:r>
              <a:rPr lang="en-GB" sz="1050" dirty="0">
                <a:hlinkClick r:id="rId12"/>
              </a:rPr>
              <a:t>proportion</a:t>
            </a:r>
            <a:r>
              <a:rPr lang="en-GB" sz="1050" dirty="0"/>
              <a:t>, </a:t>
            </a:r>
            <a:r>
              <a:rPr lang="en-GB" sz="1050" dirty="0">
                <a:hlinkClick r:id="rId13"/>
              </a:rPr>
              <a:t>direct proportion</a:t>
            </a:r>
            <a:r>
              <a:rPr lang="en-GB" sz="1050" dirty="0"/>
              <a:t>, </a:t>
            </a:r>
            <a:r>
              <a:rPr lang="en-GB" sz="1050" dirty="0">
                <a:hlinkClick r:id="rId14"/>
              </a:rPr>
              <a:t>inverse proportion</a:t>
            </a:r>
            <a:r>
              <a:rPr lang="en-GB" sz="105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135" y="6275001"/>
            <a:ext cx="442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Prior Knowledge</a:t>
            </a:r>
          </a:p>
          <a:p>
            <a:r>
              <a:rPr lang="en-GB" sz="1200" dirty="0"/>
              <a:t>Proportion, Ratio, Fractions, Percentage Change, Calculator Use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72062" y="91364"/>
            <a:ext cx="49260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WBS Maths Knowledge </a:t>
            </a:r>
            <a:r>
              <a:rPr lang="en-US" sz="2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Organiser</a:t>
            </a:r>
            <a:endParaRPr lang="en-US" sz="2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Unit 14 – Multiplicative reasoning</a:t>
            </a:r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07491"/>
              </p:ext>
            </p:extLst>
          </p:nvPr>
        </p:nvGraphicFramePr>
        <p:xfrm>
          <a:off x="365761" y="1078983"/>
          <a:ext cx="6753496" cy="1270376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376748">
                  <a:extLst>
                    <a:ext uri="{9D8B030D-6E8A-4147-A177-3AD203B41FA5}">
                      <a16:colId xmlns:a16="http://schemas.microsoft.com/office/drawing/2014/main" val="774821660"/>
                    </a:ext>
                  </a:extLst>
                </a:gridCol>
                <a:gridCol w="3376748">
                  <a:extLst>
                    <a:ext uri="{9D8B030D-6E8A-4147-A177-3AD203B41FA5}">
                      <a16:colId xmlns:a16="http://schemas.microsoft.com/office/drawing/2014/main" val="3515618610"/>
                    </a:ext>
                  </a:extLst>
                </a:gridCol>
              </a:tblGrid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Calculate percentage</a:t>
                      </a:r>
                      <a:r>
                        <a:rPr lang="en-GB" sz="1200" b="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profit 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Calculate repeated percentage change.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6043899"/>
                  </a:ext>
                </a:extLst>
              </a:tr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Express a number as a percentage of another.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Solve problems</a:t>
                      </a:r>
                      <a:r>
                        <a:rPr lang="en-GB" sz="1200" b="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with compound measures. 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4659486"/>
                  </a:ext>
                </a:extLst>
              </a:tr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 can reverse a percentage change.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Calculate average</a:t>
                      </a:r>
                      <a:r>
                        <a:rPr lang="en-GB" sz="1200" b="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speed, distance and time. 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51340"/>
                  </a:ext>
                </a:extLst>
              </a:tr>
              <a:tr h="317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Use ratio and proportion</a:t>
                      </a:r>
                      <a:r>
                        <a:rPr lang="en-GB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in measure problems</a:t>
                      </a: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Use proportion and inverse proportion.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207484"/>
                  </a:ext>
                </a:extLst>
              </a:tr>
            </a:tbl>
          </a:graphicData>
        </a:graphic>
      </p:graphicFrame>
      <p:sp>
        <p:nvSpPr>
          <p:cNvPr id="99" name="Rectangle 98"/>
          <p:cNvSpPr/>
          <p:nvPr/>
        </p:nvSpPr>
        <p:spPr>
          <a:xfrm>
            <a:off x="5026466" y="6296716"/>
            <a:ext cx="2035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Corbett Maths Clip</a:t>
            </a:r>
          </a:p>
          <a:p>
            <a:r>
              <a:rPr lang="en-GB" sz="1200" dirty="0"/>
              <a:t>234-7, 240, 299, 384-5, 254-5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460747" y="6273893"/>
            <a:ext cx="2229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Hegarty maths</a:t>
            </a:r>
          </a:p>
          <a:p>
            <a:r>
              <a:rPr lang="en-GB" sz="1200"/>
              <a:t>89-98, 716-733</a:t>
            </a:r>
            <a:endParaRPr lang="en-GB" sz="1200" dirty="0"/>
          </a:p>
        </p:txBody>
      </p:sp>
      <p:sp>
        <p:nvSpPr>
          <p:cNvPr id="103" name="Rectangle 102"/>
          <p:cNvSpPr/>
          <p:nvPr/>
        </p:nvSpPr>
        <p:spPr>
          <a:xfrm>
            <a:off x="7212713" y="1078983"/>
            <a:ext cx="2546021" cy="1196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365761" y="6322754"/>
            <a:ext cx="4447308" cy="366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4997806" y="6322754"/>
            <a:ext cx="2300323" cy="366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7405746" y="6297845"/>
            <a:ext cx="2345930" cy="3910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E6E8D-781D-4F90-8BB0-157322608298}"/>
              </a:ext>
            </a:extLst>
          </p:cNvPr>
          <p:cNvSpPr txBox="1"/>
          <p:nvPr/>
        </p:nvSpPr>
        <p:spPr>
          <a:xfrm>
            <a:off x="283341" y="840857"/>
            <a:ext cx="1141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 can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1" y="2577310"/>
            <a:ext cx="3029671" cy="577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691" y="3068602"/>
            <a:ext cx="3141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This will work for calculating percentage profit. </a:t>
            </a:r>
          </a:p>
        </p:txBody>
      </p:sp>
      <p:pic>
        <p:nvPicPr>
          <p:cNvPr id="1030" name="Picture 6" descr="https://s3-eu-west-1.amazonaws.com/dde-pocket-poster-apps/maks4f-web-5.0.1/screens/percentage-change/item3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788" b="18247"/>
          <a:stretch/>
        </p:blipFill>
        <p:spPr bwMode="auto">
          <a:xfrm>
            <a:off x="365761" y="3372996"/>
            <a:ext cx="3273810" cy="17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7542" y="2487684"/>
            <a:ext cx="6315346" cy="712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1" y="2397112"/>
            <a:ext cx="3029671" cy="9484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36349" y="2351383"/>
            <a:ext cx="140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Percentage Change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3597" y="2397113"/>
            <a:ext cx="6315137" cy="948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3414835" y="2371838"/>
            <a:ext cx="1420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Compound Interest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0363" y="3619737"/>
            <a:ext cx="739208" cy="275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14334" y="3411922"/>
            <a:ext cx="1000935" cy="900000"/>
          </a:xfrm>
          <a:prstGeom prst="triangl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07489" y="3431682"/>
            <a:ext cx="1054143" cy="900000"/>
          </a:xfrm>
          <a:prstGeom prst="triangl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73083" y="3436172"/>
            <a:ext cx="1015980" cy="900000"/>
          </a:xfrm>
          <a:prstGeom prst="triangl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42931" y="4311922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Speed </a:t>
            </a:r>
          </a:p>
          <a:p>
            <a:pPr algn="ctr"/>
            <a:r>
              <a:rPr lang="en-GB" sz="800" dirty="0"/>
              <a:t>Distance</a:t>
            </a:r>
          </a:p>
          <a:p>
            <a:pPr algn="ctr"/>
            <a:r>
              <a:rPr lang="en-GB" sz="800" dirty="0"/>
              <a:t>Time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98922" y="4309903"/>
            <a:ext cx="545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Force</a:t>
            </a:r>
          </a:p>
          <a:p>
            <a:pPr algn="ctr"/>
            <a:r>
              <a:rPr lang="en-GB" sz="800" dirty="0"/>
              <a:t>Pressure</a:t>
            </a:r>
          </a:p>
          <a:p>
            <a:pPr algn="ctr"/>
            <a:r>
              <a:rPr lang="en-GB" sz="800" dirty="0"/>
              <a:t>Area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74951" y="4309903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Mass</a:t>
            </a:r>
          </a:p>
          <a:p>
            <a:pPr algn="ctr"/>
            <a:r>
              <a:rPr lang="en-GB" sz="800" dirty="0"/>
              <a:t>Density</a:t>
            </a:r>
          </a:p>
          <a:p>
            <a:pPr algn="ctr"/>
            <a:r>
              <a:rPr lang="en-GB" sz="800" dirty="0"/>
              <a:t>Volume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92109" y="3390407"/>
            <a:ext cx="3417111" cy="1339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256" y="5596051"/>
            <a:ext cx="3382327" cy="33823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66708" y="3384154"/>
            <a:ext cx="3272863" cy="17326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365761" y="5181689"/>
            <a:ext cx="3417111" cy="785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36349" y="5164961"/>
            <a:ext cx="284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Ratio and Proportion</a:t>
            </a:r>
          </a:p>
          <a:p>
            <a:r>
              <a:rPr lang="en-GB" sz="1200" dirty="0"/>
              <a:t>The key rule for working with proportion is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33695" y="4955687"/>
            <a:ext cx="3071943" cy="3857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7">
            <a:grayscl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8806" y="5346867"/>
            <a:ext cx="996249" cy="877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69762" y="5303460"/>
                <a:ext cx="20547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‘y is directly proportional to x’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62" y="5303460"/>
                <a:ext cx="2054793" cy="646331"/>
              </a:xfrm>
              <a:prstGeom prst="rect">
                <a:avLst/>
              </a:prstGeom>
              <a:blipFill>
                <a:blip r:embed="rId30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3861354" y="4751808"/>
            <a:ext cx="3247866" cy="149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842437" y="4720024"/>
            <a:ext cx="1299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Direct Proportion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81857" y="3688788"/>
            <a:ext cx="2307933" cy="4112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402442" y="4244894"/>
            <a:ext cx="2287347" cy="263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476142" y="4567413"/>
                <a:ext cx="2139945" cy="973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‘y is inversely proportional to x’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42" y="4567413"/>
                <a:ext cx="2139945" cy="97328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foregroundMark x1="12655" y1="23515" x2="12655" y2="8663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8620" y="5007887"/>
            <a:ext cx="1109503" cy="111225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7159447" y="3390406"/>
            <a:ext cx="2599288" cy="2858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152642" y="3386837"/>
            <a:ext cx="1378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Inverse Proportion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3487039-C721-4539-AE25-6D638BB24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40" y="127190"/>
            <a:ext cx="755524" cy="8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8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49646ABB426428306D7A7428B66D7" ma:contentTypeVersion="10" ma:contentTypeDescription="Create a new document." ma:contentTypeScope="" ma:versionID="9154aa333d93fa8aeb6e53dd94377659">
  <xsd:schema xmlns:xsd="http://www.w3.org/2001/XMLSchema" xmlns:xs="http://www.w3.org/2001/XMLSchema" xmlns:p="http://schemas.microsoft.com/office/2006/metadata/properties" xmlns:ns2="45fbe73b-9a72-4d50-b2b2-08fdf0b17659" xmlns:ns3="3c6a8a19-850e-4e6d-b668-06043a1b812c" targetNamespace="http://schemas.microsoft.com/office/2006/metadata/properties" ma:root="true" ma:fieldsID="b0ada63d875fb9eaebc8a27a4fd94e1c" ns2:_="" ns3:_="">
    <xsd:import namespace="45fbe73b-9a72-4d50-b2b2-08fdf0b17659"/>
    <xsd:import namespace="3c6a8a19-850e-4e6d-b668-06043a1b81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e73b-9a72-4d50-b2b2-08fdf0b176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b488997-0acd-4d98-a2b2-01788e10e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a8a19-850e-4e6d-b668-06043a1b81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57235a6-1abd-4974-9f23-dd5b2cb6515c}" ma:internalName="TaxCatchAll" ma:showField="CatchAllData" ma:web="3c6a8a19-850e-4e6d-b668-06043a1b81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fbe73b-9a72-4d50-b2b2-08fdf0b17659">
      <Terms xmlns="http://schemas.microsoft.com/office/infopath/2007/PartnerControls"/>
    </lcf76f155ced4ddcb4097134ff3c332f>
    <TaxCatchAll xmlns="3c6a8a19-850e-4e6d-b668-06043a1b812c" xsi:nil="true"/>
  </documentManagement>
</p:properties>
</file>

<file path=customXml/itemProps1.xml><?xml version="1.0" encoding="utf-8"?>
<ds:datastoreItem xmlns:ds="http://schemas.openxmlformats.org/officeDocument/2006/customXml" ds:itemID="{65A896A7-D276-4699-8468-E90564BD13A0}"/>
</file>

<file path=customXml/itemProps2.xml><?xml version="1.0" encoding="utf-8"?>
<ds:datastoreItem xmlns:ds="http://schemas.openxmlformats.org/officeDocument/2006/customXml" ds:itemID="{69D922A3-2079-451A-A80D-0591B8577A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CB5100-A239-47C5-8EDF-7BDF602ED5A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2496</TotalTime>
  <Words>211</Words>
  <Application>Microsoft Office PowerPoint</Application>
  <PresentationFormat>A4 Paper (210x297 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Stephanie</dc:creator>
  <cp:lastModifiedBy>Jane Spendlove</cp:lastModifiedBy>
  <cp:revision>58</cp:revision>
  <cp:lastPrinted>2019-10-23T11:02:46Z</cp:lastPrinted>
  <dcterms:created xsi:type="dcterms:W3CDTF">2019-09-17T19:28:20Z</dcterms:created>
  <dcterms:modified xsi:type="dcterms:W3CDTF">2023-01-27T15:24:11Z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0x01010057E49646ABB426428306D7A7428B66D7</vt:lpwstr>
  </property>
</Properties>
</file>