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2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2425D2-2D22-4F2F-B7AB-E538E883F841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7036"/>
            <a:ext cx="5438775" cy="390877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359"/>
            <a:ext cx="2946400" cy="4972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D4391-6CD1-4FCD-84AC-9F8CCBF699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795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athsdefinitions.com/2021/01/06/perimeter/" TargetMode="External"/><Relationship Id="rId13" Type="http://schemas.openxmlformats.org/officeDocument/2006/relationships/image" Target="../media/image3.png"/><Relationship Id="rId18" Type="http://schemas.microsoft.com/office/2007/relationships/hdphoto" Target="../media/hdphoto3.wdp"/><Relationship Id="rId26" Type="http://schemas.openxmlformats.org/officeDocument/2006/relationships/image" Target="../media/image11.jpeg"/><Relationship Id="rId3" Type="http://schemas.openxmlformats.org/officeDocument/2006/relationships/hyperlink" Target="https://mathsdefinitions.com/2021/01/10/radius/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mathsdefinitions.com/2021/01/10/arc/" TargetMode="External"/><Relationship Id="rId12" Type="http://schemas.openxmlformats.org/officeDocument/2006/relationships/image" Target="../media/image2.png"/><Relationship Id="rId17" Type="http://schemas.openxmlformats.org/officeDocument/2006/relationships/image" Target="../media/image5.png"/><Relationship Id="rId25" Type="http://schemas.microsoft.com/office/2007/relationships/hdphoto" Target="../media/hdphoto5.wdp"/><Relationship Id="rId2" Type="http://schemas.openxmlformats.org/officeDocument/2006/relationships/hyperlink" Target="https://mathsdefinitions.com/2021/01/10/circumference/" TargetMode="External"/><Relationship Id="rId16" Type="http://schemas.microsoft.com/office/2007/relationships/hdphoto" Target="../media/hdphoto2.wdp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10/sector/" TargetMode="External"/><Relationship Id="rId11" Type="http://schemas.openxmlformats.org/officeDocument/2006/relationships/image" Target="../media/image1.png"/><Relationship Id="rId24" Type="http://schemas.openxmlformats.org/officeDocument/2006/relationships/image" Target="../media/image10.png"/><Relationship Id="rId5" Type="http://schemas.openxmlformats.org/officeDocument/2006/relationships/hyperlink" Target="https://mathsdefinitions.com/2021/01/06/area/" TargetMode="External"/><Relationship Id="rId15" Type="http://schemas.openxmlformats.org/officeDocument/2006/relationships/image" Target="../media/image4.png"/><Relationship Id="rId23" Type="http://schemas.openxmlformats.org/officeDocument/2006/relationships/image" Target="../media/image9.png"/><Relationship Id="rId10" Type="http://schemas.openxmlformats.org/officeDocument/2006/relationships/hyperlink" Target="https://mathsdefinitions.com/2021/01/06/volume/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mathsdefinitions.com/2021/01/10/diameter/" TargetMode="External"/><Relationship Id="rId9" Type="http://schemas.openxmlformats.org/officeDocument/2006/relationships/hyperlink" Target="https://mathsdefinitions.com/2021/01/06/surface-area/" TargetMode="External"/><Relationship Id="rId14" Type="http://schemas.microsoft.com/office/2007/relationships/hdphoto" Target="../media/hdphoto1.wdp"/><Relationship Id="rId22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12713" y="1078983"/>
            <a:ext cx="25460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Keywords</a:t>
            </a:r>
          </a:p>
          <a:p>
            <a:r>
              <a:rPr lang="en-GB" sz="1050" dirty="0">
                <a:hlinkClick r:id="rId2"/>
              </a:rPr>
              <a:t>Circumference</a:t>
            </a:r>
            <a:r>
              <a:rPr lang="en-GB" sz="1050" dirty="0"/>
              <a:t>, </a:t>
            </a:r>
            <a:r>
              <a:rPr lang="en-GB" sz="1050" dirty="0">
                <a:hlinkClick r:id="rId3"/>
              </a:rPr>
              <a:t>radius</a:t>
            </a:r>
            <a:r>
              <a:rPr lang="en-GB" sz="1050" dirty="0"/>
              <a:t>, </a:t>
            </a:r>
            <a:r>
              <a:rPr lang="en-GB" sz="1050" dirty="0">
                <a:hlinkClick r:id="rId4"/>
              </a:rPr>
              <a:t>diameter</a:t>
            </a:r>
            <a:r>
              <a:rPr lang="en-GB" sz="1050" dirty="0"/>
              <a:t>, </a:t>
            </a:r>
            <a:r>
              <a:rPr lang="en-GB" sz="1050" dirty="0">
                <a:hlinkClick r:id="rId5"/>
              </a:rPr>
              <a:t>area</a:t>
            </a:r>
            <a:r>
              <a:rPr lang="en-GB" sz="1050" dirty="0"/>
              <a:t>, </a:t>
            </a:r>
            <a:r>
              <a:rPr lang="en-GB" sz="1050" dirty="0">
                <a:hlinkClick r:id="rId6"/>
              </a:rPr>
              <a:t>sector</a:t>
            </a:r>
            <a:r>
              <a:rPr lang="en-GB" sz="1050" dirty="0"/>
              <a:t>, </a:t>
            </a:r>
            <a:r>
              <a:rPr lang="en-GB" sz="1050" dirty="0">
                <a:hlinkClick r:id="rId7"/>
              </a:rPr>
              <a:t>arc</a:t>
            </a:r>
            <a:r>
              <a:rPr lang="en-GB" sz="1050" dirty="0"/>
              <a:t>, </a:t>
            </a:r>
            <a:r>
              <a:rPr lang="en-GB" sz="1050" dirty="0">
                <a:hlinkClick r:id="rId8"/>
              </a:rPr>
              <a:t>perimeter</a:t>
            </a:r>
            <a:r>
              <a:rPr lang="en-GB" sz="1050" dirty="0"/>
              <a:t>, composite, </a:t>
            </a:r>
            <a:r>
              <a:rPr lang="en-GB" sz="1050" dirty="0">
                <a:hlinkClick r:id="rId9"/>
              </a:rPr>
              <a:t>surface area</a:t>
            </a:r>
            <a:r>
              <a:rPr lang="en-GB" sz="1050" dirty="0"/>
              <a:t>, </a:t>
            </a:r>
            <a:r>
              <a:rPr lang="en-GB" sz="1050" dirty="0">
                <a:hlinkClick r:id="rId10"/>
              </a:rPr>
              <a:t>volume</a:t>
            </a:r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0223" y="6407687"/>
            <a:ext cx="442752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100" dirty="0"/>
              <a:t>Areas of Squares, Rectangles and Triangles; Substitution, Calculator use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87826" y="91364"/>
            <a:ext cx="531030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Maths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17 – Perimeter, area and volume 2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6999686"/>
              </p:ext>
            </p:extLst>
          </p:nvPr>
        </p:nvGraphicFramePr>
        <p:xfrm>
          <a:off x="365761" y="1078983"/>
          <a:ext cx="6753496" cy="952782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3376748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  <a:gridCol w="3376748">
                  <a:extLst>
                    <a:ext uri="{9D8B030D-6E8A-4147-A177-3AD203B41FA5}">
                      <a16:colId xmlns:a16="http://schemas.microsoft.com/office/drawing/2014/main" val="351561861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 the circumference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and radius of a circle.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Work out percentage error intervals.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area and radius of a circle.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area and perimeter of sectors.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area and perimeter of composite shapes.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Calculate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the volume and surface area of solids. 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5032938" y="6407687"/>
            <a:ext cx="2265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  <a:p>
            <a:r>
              <a:rPr lang="en-GB" sz="1200" dirty="0"/>
              <a:t>40-1, 46-7, 58-62, 309-15, 355-61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406727" y="6407685"/>
            <a:ext cx="22290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  <a:p>
            <a:r>
              <a:rPr lang="en-GB" sz="1200"/>
              <a:t>534-547, 572-574, 586</a:t>
            </a:r>
            <a:endParaRPr lang="en-GB" sz="1200" dirty="0"/>
          </a:p>
        </p:txBody>
      </p:sp>
      <p:sp>
        <p:nvSpPr>
          <p:cNvPr id="103" name="Rectangle 102"/>
          <p:cNvSpPr/>
          <p:nvPr/>
        </p:nvSpPr>
        <p:spPr>
          <a:xfrm>
            <a:off x="7212713" y="1078983"/>
            <a:ext cx="2546021" cy="9624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59849" y="6455440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73530" y="6455439"/>
            <a:ext cx="2345930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375794" y="6442984"/>
            <a:ext cx="2318740" cy="391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E6E8D-781D-4F90-8BB0-157322608298}"/>
              </a:ext>
            </a:extLst>
          </p:cNvPr>
          <p:cNvSpPr txBox="1"/>
          <p:nvPr/>
        </p:nvSpPr>
        <p:spPr>
          <a:xfrm>
            <a:off x="283341" y="840857"/>
            <a:ext cx="11418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I can …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63771" y="2663964"/>
            <a:ext cx="13812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Cherry Pi Delicious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31723" y="2155662"/>
            <a:ext cx="1497671" cy="15526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1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2770" t="16354" r="46573" b="14778"/>
          <a:stretch/>
        </p:blipFill>
        <p:spPr>
          <a:xfrm>
            <a:off x="1206328" y="2234082"/>
            <a:ext cx="1111250" cy="393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1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l="7419" t="13812" r="7419" b="13812"/>
          <a:stretch/>
        </p:blipFill>
        <p:spPr>
          <a:xfrm>
            <a:off x="1206328" y="3015171"/>
            <a:ext cx="1159886" cy="4137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1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 t="54501"/>
          <a:stretch/>
        </p:blipFill>
        <p:spPr>
          <a:xfrm>
            <a:off x="5143717" y="2983521"/>
            <a:ext cx="4615017" cy="53857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1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</a:extLst>
          </a:blip>
          <a:srcRect r="14467" b="53490"/>
          <a:stretch/>
        </p:blipFill>
        <p:spPr>
          <a:xfrm>
            <a:off x="5811368" y="2139265"/>
            <a:ext cx="3947366" cy="550541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692175" y="2124012"/>
            <a:ext cx="2127906" cy="1684109"/>
            <a:chOff x="2692175" y="2124012"/>
            <a:chExt cx="2127906" cy="1684109"/>
          </a:xfrm>
        </p:grpSpPr>
        <p:pic>
          <p:nvPicPr>
            <p:cNvPr id="19" name="Picture 2" descr="https://s3-eu-west-1.amazonaws.com/dde-pocket-poster-apps/maks4f-web-5.0.1/screens/circle-properties/item2.png"/>
            <p:cNvPicPr>
              <a:picLocks noChangeAspect="1" noChangeArrowheads="1"/>
            </p:cNvPicPr>
            <p:nvPr/>
          </p:nvPicPr>
          <p:blipFill rotWithShape="1"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08" r="24267" b="5835"/>
            <a:stretch/>
          </p:blipFill>
          <p:spPr bwMode="auto">
            <a:xfrm>
              <a:off x="3018161" y="2124012"/>
              <a:ext cx="1626151" cy="1684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Rectangle 20"/>
            <p:cNvSpPr/>
            <p:nvPr/>
          </p:nvSpPr>
          <p:spPr>
            <a:xfrm>
              <a:off x="4424113" y="2220839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692175" y="2160731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 rot="18594723">
              <a:off x="2913825" y="2366786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ectangle 47"/>
            <p:cNvSpPr/>
            <p:nvPr/>
          </p:nvSpPr>
          <p:spPr>
            <a:xfrm rot="18594723">
              <a:off x="4290955" y="3417846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tangle 48"/>
            <p:cNvSpPr/>
            <p:nvPr/>
          </p:nvSpPr>
          <p:spPr>
            <a:xfrm rot="3485407">
              <a:off x="4343442" y="2378774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tangle 49"/>
            <p:cNvSpPr/>
            <p:nvPr/>
          </p:nvSpPr>
          <p:spPr>
            <a:xfrm rot="3485407">
              <a:off x="2900145" y="3415532"/>
              <a:ext cx="395968" cy="1968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1163771" y="3403692"/>
            <a:ext cx="12388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Apple Pi Are Too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143717" y="2092019"/>
            <a:ext cx="4645541" cy="1483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>
            <a:stCxn id="19" idx="3"/>
          </p:cNvCxnSpPr>
          <p:nvPr/>
        </p:nvCxnSpPr>
        <p:spPr>
          <a:xfrm flipV="1">
            <a:off x="4644312" y="2833535"/>
            <a:ext cx="581738" cy="132532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4648" y="4099232"/>
            <a:ext cx="3575726" cy="231626"/>
          </a:xfrm>
          <a:prstGeom prst="rect">
            <a:avLst/>
          </a:prstGeom>
        </p:spPr>
      </p:pic>
      <p:pic>
        <p:nvPicPr>
          <p:cNvPr id="29" name="Picture 4" descr="https://s3-eu-west-1.amazonaws.com/dde-pocket-poster-apps/maks4f-web-5.0.1/screens/surface-area/item2.png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" t="12031" r="59126" b="6054"/>
          <a:stretch/>
        </p:blipFill>
        <p:spPr bwMode="auto">
          <a:xfrm>
            <a:off x="1059695" y="4392970"/>
            <a:ext cx="1978619" cy="165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559165" y="4092171"/>
            <a:ext cx="3795306" cy="23897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1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26833" y="4366449"/>
            <a:ext cx="1090494" cy="394694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559165" y="4863319"/>
            <a:ext cx="3795306" cy="26204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4"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26833" y="5157957"/>
            <a:ext cx="1090494" cy="459630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372740" y="4035316"/>
            <a:ext cx="3617634" cy="2075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5402579" y="4034147"/>
            <a:ext cx="4392271" cy="16798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3942229" y="4538275"/>
            <a:ext cx="1574832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200" dirty="0"/>
              <a:t>All other surface area and volume formulas will be given to you in the exam. 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210" y="171934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Props1.xml><?xml version="1.0" encoding="utf-8"?>
<ds:datastoreItem xmlns:ds="http://schemas.openxmlformats.org/officeDocument/2006/customXml" ds:itemID="{2CDCFC8A-1D40-46B7-AEE6-AE9F0930E39E}"/>
</file>

<file path=customXml/itemProps2.xml><?xml version="1.0" encoding="utf-8"?>
<ds:datastoreItem xmlns:ds="http://schemas.openxmlformats.org/officeDocument/2006/customXml" ds:itemID="{42C050D9-75A0-4138-88EE-B5B1B594D7BA}"/>
</file>

<file path=customXml/itemProps3.xml><?xml version="1.0" encoding="utf-8"?>
<ds:datastoreItem xmlns:ds="http://schemas.openxmlformats.org/officeDocument/2006/customXml" ds:itemID="{7A21F470-0F2D-472C-BA71-8AD4BA541E1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7302</TotalTime>
  <Words>143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80</cp:revision>
  <cp:lastPrinted>2020-01-29T14:42:20Z</cp:lastPrinted>
  <dcterms:created xsi:type="dcterms:W3CDTF">2019-09-17T19:28:20Z</dcterms:created>
  <dcterms:modified xsi:type="dcterms:W3CDTF">2023-01-27T15:38:25Z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