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athsdefinitions.com/2021/01/06/polygon/" TargetMode="External"/><Relationship Id="rId13" Type="http://schemas.openxmlformats.org/officeDocument/2006/relationships/hyperlink" Target="https://mathsdefinitions.com/2021/01/13/enlarge/" TargetMode="External"/><Relationship Id="rId1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hyperlink" Target="https://mathsdefinitions.com/2021/01/06/angle/" TargetMode="External"/><Relationship Id="rId12" Type="http://schemas.openxmlformats.org/officeDocument/2006/relationships/hyperlink" Target="https://mathsdefinitions.com/2021/02/12/scale-factor/" TargetMode="External"/><Relationship Id="rId1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2/12/similar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mathsdefinitions.com/2021/01/06/congruent/" TargetMode="External"/><Relationship Id="rId15" Type="http://schemas.openxmlformats.org/officeDocument/2006/relationships/image" Target="../media/image5.png"/><Relationship Id="rId10" Type="http://schemas.openxmlformats.org/officeDocument/2006/relationships/hyperlink" Target="https://mathsdefinitions.com/2021/01/06/corresponding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mathsdefinitions.com/2021/01/06/triangle/" TargetMode="External"/><Relationship Id="rId14" Type="http://schemas.openxmlformats.org/officeDocument/2006/relationships/hyperlink" Target="https://mathsdefinitions.com/2021/01/06/propor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19 – congruency and similarity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367100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Identify congruent and similar shapes.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Use congruence to work out unknown angles and sides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Find the scale factor of an enlargement.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Use similarity to solve problems.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 perimeters of similar shapes.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486863" y="6296722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27941" y="6274107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1514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365759" y="2716963"/>
            <a:ext cx="5195455" cy="3529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657465" y="2716962"/>
            <a:ext cx="3792086" cy="1532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Rectangle 105"/>
          <p:cNvSpPr/>
          <p:nvPr/>
        </p:nvSpPr>
        <p:spPr>
          <a:xfrm>
            <a:off x="365761" y="6322754"/>
            <a:ext cx="4823110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5260593" y="6322760"/>
            <a:ext cx="1996933" cy="364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Rectangle 108"/>
          <p:cNvSpPr/>
          <p:nvPr/>
        </p:nvSpPr>
        <p:spPr>
          <a:xfrm>
            <a:off x="7438533" y="6322757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667041" y="4380807"/>
            <a:ext cx="3782510" cy="18360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56BE2-6795-46E3-A4AD-865D9D59CB21}"/>
              </a:ext>
            </a:extLst>
          </p:cNvPr>
          <p:cNvSpPr txBox="1"/>
          <p:nvPr/>
        </p:nvSpPr>
        <p:spPr>
          <a:xfrm>
            <a:off x="256461" y="733338"/>
            <a:ext cx="79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 can…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CC43FC-4B92-4A83-BF63-E7A01A7B6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154" y="3408665"/>
            <a:ext cx="3826648" cy="12787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CBC64B-5481-4E5A-B7D6-37106CABF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54" y="4929677"/>
            <a:ext cx="3826648" cy="1287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8868D7-D16E-45A5-B990-45AEBF677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1219" y="3059643"/>
            <a:ext cx="3549521" cy="3693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0CEDF7-0EF6-4FC0-8E50-2956F4F4FF4C}"/>
              </a:ext>
            </a:extLst>
          </p:cNvPr>
          <p:cNvSpPr txBox="1"/>
          <p:nvPr/>
        </p:nvSpPr>
        <p:spPr>
          <a:xfrm>
            <a:off x="365759" y="2716962"/>
            <a:ext cx="1513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Congruent Shapes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4ABE7-9D78-479E-AF3C-3BAB757A7DF2}"/>
              </a:ext>
            </a:extLst>
          </p:cNvPr>
          <p:cNvSpPr txBox="1"/>
          <p:nvPr/>
        </p:nvSpPr>
        <p:spPr>
          <a:xfrm>
            <a:off x="7298130" y="1078339"/>
            <a:ext cx="117769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Key Words</a:t>
            </a:r>
          </a:p>
          <a:p>
            <a:r>
              <a:rPr lang="en-GB" sz="1200" dirty="0">
                <a:hlinkClick r:id="rId5"/>
              </a:rPr>
              <a:t>Congruence</a:t>
            </a:r>
            <a:r>
              <a:rPr lang="en-GB" sz="1200" dirty="0"/>
              <a:t> </a:t>
            </a:r>
          </a:p>
          <a:p>
            <a:r>
              <a:rPr lang="en-GB" sz="1200" dirty="0">
                <a:hlinkClick r:id="rId6"/>
              </a:rPr>
              <a:t>Similarity</a:t>
            </a:r>
            <a:endParaRPr lang="en-GB" sz="1200" dirty="0"/>
          </a:p>
          <a:p>
            <a:r>
              <a:rPr lang="en-GB" sz="1200" dirty="0">
                <a:hlinkClick r:id="rId7"/>
              </a:rPr>
              <a:t>Angle</a:t>
            </a:r>
            <a:r>
              <a:rPr lang="en-GB" sz="1200" dirty="0"/>
              <a:t> </a:t>
            </a:r>
          </a:p>
          <a:p>
            <a:r>
              <a:rPr lang="en-GB" sz="1200" dirty="0"/>
              <a:t>Side</a:t>
            </a:r>
          </a:p>
          <a:p>
            <a:r>
              <a:rPr lang="en-GB" sz="1200" dirty="0">
                <a:hlinkClick r:id="rId8"/>
              </a:rPr>
              <a:t>Polygon</a:t>
            </a:r>
            <a:endParaRPr lang="en-GB" sz="1200" dirty="0"/>
          </a:p>
          <a:p>
            <a:r>
              <a:rPr lang="en-GB" sz="1200" dirty="0">
                <a:hlinkClick r:id="rId9"/>
              </a:rPr>
              <a:t>Triangle</a:t>
            </a:r>
            <a:endParaRPr lang="en-GB" sz="1200" dirty="0"/>
          </a:p>
          <a:p>
            <a:r>
              <a:rPr lang="en-GB" sz="1200" dirty="0">
                <a:hlinkClick r:id="rId10"/>
              </a:rPr>
              <a:t>Corresponding</a:t>
            </a:r>
            <a:endParaRPr lang="en-GB" sz="1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727A7B-8B00-485B-8703-0EE36C8A8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6"/>
          <a:stretch/>
        </p:blipFill>
        <p:spPr bwMode="auto">
          <a:xfrm>
            <a:off x="5849127" y="2895940"/>
            <a:ext cx="3337637" cy="139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5464A5-276D-45AA-9A71-97B462CB3AB0}"/>
              </a:ext>
            </a:extLst>
          </p:cNvPr>
          <p:cNvSpPr txBox="1"/>
          <p:nvPr/>
        </p:nvSpPr>
        <p:spPr>
          <a:xfrm>
            <a:off x="8442628" y="1357996"/>
            <a:ext cx="9781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hlinkClick r:id="rId12"/>
              </a:rPr>
              <a:t>Scale factor</a:t>
            </a:r>
            <a:endParaRPr lang="en-GB" sz="1200" dirty="0"/>
          </a:p>
          <a:p>
            <a:r>
              <a:rPr lang="en-GB" sz="1200" dirty="0">
                <a:hlinkClick r:id="rId13"/>
              </a:rPr>
              <a:t>Enlargement</a:t>
            </a:r>
            <a:endParaRPr lang="en-GB" sz="1200" dirty="0"/>
          </a:p>
          <a:p>
            <a:r>
              <a:rPr lang="en-GB" sz="1200" dirty="0">
                <a:hlinkClick r:id="rId14"/>
              </a:rPr>
              <a:t>Proportion</a:t>
            </a:r>
            <a:endParaRPr lang="en-GB" sz="1200" dirty="0"/>
          </a:p>
          <a:p>
            <a:r>
              <a:rPr lang="en-GB" sz="1200" dirty="0"/>
              <a:t>Hypotenuse</a:t>
            </a:r>
          </a:p>
          <a:p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03D7F6-B682-4065-B3E6-E0CDD1653951}"/>
              </a:ext>
            </a:extLst>
          </p:cNvPr>
          <p:cNvSpPr txBox="1"/>
          <p:nvPr/>
        </p:nvSpPr>
        <p:spPr>
          <a:xfrm>
            <a:off x="5606217" y="2648859"/>
            <a:ext cx="1388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Similar Shapes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892352-21A7-4238-8E00-9FD7B0423E97}"/>
              </a:ext>
            </a:extLst>
          </p:cNvPr>
          <p:cNvSpPr txBox="1"/>
          <p:nvPr/>
        </p:nvSpPr>
        <p:spPr>
          <a:xfrm>
            <a:off x="5619415" y="4345329"/>
            <a:ext cx="1975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Finding a Scale Factor</a:t>
            </a:r>
          </a:p>
        </p:txBody>
      </p:sp>
      <p:pic>
        <p:nvPicPr>
          <p:cNvPr id="28" name="Picture 2">
            <a:extLst>
              <a:ext uri="{FF2B5EF4-FFF2-40B4-BE49-F238E27FC236}">
                <a16:creationId xmlns:a16="http://schemas.microsoft.com/office/drawing/2014/main" id="{30C469E3-A2FA-4A35-893C-44029C4169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5" t="32433" r="2893" b="25621"/>
          <a:stretch/>
        </p:blipFill>
        <p:spPr bwMode="auto">
          <a:xfrm>
            <a:off x="5723250" y="4741133"/>
            <a:ext cx="1964443" cy="128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04288F56-D573-46A8-8E76-E673E429EAF4}"/>
              </a:ext>
            </a:extLst>
          </p:cNvPr>
          <p:cNvSpPr/>
          <p:nvPr/>
        </p:nvSpPr>
        <p:spPr>
          <a:xfrm>
            <a:off x="6152969" y="4905916"/>
            <a:ext cx="437189" cy="25471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04D3469-6B76-4908-8321-8C5E3452C700}"/>
              </a:ext>
            </a:extLst>
          </p:cNvPr>
          <p:cNvSpPr/>
          <p:nvPr/>
        </p:nvSpPr>
        <p:spPr>
          <a:xfrm>
            <a:off x="5723250" y="5573264"/>
            <a:ext cx="437189" cy="25471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201393-3821-4154-8E5C-992D5050DA91}"/>
              </a:ext>
            </a:extLst>
          </p:cNvPr>
          <p:cNvSpPr txBox="1"/>
          <p:nvPr/>
        </p:nvSpPr>
        <p:spPr>
          <a:xfrm>
            <a:off x="7683702" y="4419691"/>
            <a:ext cx="167716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Identify two corresponding sides then divide the larger by the smaller. This gives you’re the scale factor of the enlargement from the smaller shape to the larger shape.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A241F52-8D55-435D-8EC4-96A919AEED09}"/>
              </a:ext>
            </a:extLst>
          </p:cNvPr>
          <p:cNvCxnSpPr/>
          <p:nvPr/>
        </p:nvCxnSpPr>
        <p:spPr>
          <a:xfrm flipH="1">
            <a:off x="6607217" y="4514606"/>
            <a:ext cx="1076485" cy="3913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9878AC0-92D4-418D-B600-B1976BFEB5F5}"/>
              </a:ext>
            </a:extLst>
          </p:cNvPr>
          <p:cNvCxnSpPr/>
          <p:nvPr/>
        </p:nvCxnSpPr>
        <p:spPr>
          <a:xfrm flipH="1">
            <a:off x="6160439" y="4527739"/>
            <a:ext cx="1523263" cy="10455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817471-3852-463C-9BCC-027A4C0521D6}"/>
                  </a:ext>
                </a:extLst>
              </p:cNvPr>
              <p:cNvSpPr txBox="1"/>
              <p:nvPr/>
            </p:nvSpPr>
            <p:spPr>
              <a:xfrm>
                <a:off x="7084477" y="5621914"/>
                <a:ext cx="61074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817471-3852-463C-9BCC-027A4C052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477" y="5621914"/>
                <a:ext cx="610745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2921199-0B39-4180-A7AD-D472290F82D4}"/>
              </a:ext>
            </a:extLst>
          </p:cNvPr>
          <p:cNvSpPr txBox="1"/>
          <p:nvPr/>
        </p:nvSpPr>
        <p:spPr>
          <a:xfrm>
            <a:off x="7802731" y="5718075"/>
            <a:ext cx="142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 the </a:t>
            </a:r>
            <a:r>
              <a:rPr lang="en-GB" dirty="0" err="1"/>
              <a:t>s.f.</a:t>
            </a:r>
            <a:r>
              <a:rPr lang="en-GB" dirty="0"/>
              <a:t> =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836A27-D6B9-4D30-8D40-B8F8137274F6}"/>
              </a:ext>
            </a:extLst>
          </p:cNvPr>
          <p:cNvSpPr txBox="1"/>
          <p:nvPr/>
        </p:nvSpPr>
        <p:spPr>
          <a:xfrm>
            <a:off x="353052" y="6274107"/>
            <a:ext cx="485925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Prior Knowledge</a:t>
            </a:r>
          </a:p>
          <a:p>
            <a:r>
              <a:rPr lang="en-GB" sz="700" dirty="0"/>
              <a:t>Equivalent fractions, Calculating fractions of whole numbers, Find angles using corresponding and alternate angles, Know that the sum of the angles in a triangle must be 180°.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A358A7-0C39-416C-AFF0-2540EFA0D49F}"/>
              </a:ext>
            </a:extLst>
          </p:cNvPr>
          <p:cNvSpPr txBox="1"/>
          <p:nvPr/>
        </p:nvSpPr>
        <p:spPr>
          <a:xfrm>
            <a:off x="5546271" y="6452459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66, 67, 291, 292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EF0B3F-FECD-4BB6-9987-1D21A343A229}"/>
              </a:ext>
            </a:extLst>
          </p:cNvPr>
          <p:cNvSpPr txBox="1"/>
          <p:nvPr/>
        </p:nvSpPr>
        <p:spPr>
          <a:xfrm>
            <a:off x="7431113" y="6461256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611-614, 642-647, 681-690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027" y="127042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F60F88-D161-4ADB-9A3B-7593386736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70399C-4EE7-4152-8504-F85887CB58A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BA815DE-0BE4-4D9D-A02B-209815E708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1075</TotalTime>
  <Words>162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23</cp:revision>
  <cp:lastPrinted>2019-10-09T15:27:27Z</cp:lastPrinted>
  <dcterms:created xsi:type="dcterms:W3CDTF">2019-09-17T19:28:20Z</dcterms:created>
  <dcterms:modified xsi:type="dcterms:W3CDTF">2023-01-27T15:41:09Z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