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9906000" cy="6858000" type="A4"/>
  <p:notesSz cx="6797675" cy="9982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2" d="100"/>
          <a:sy n="72" d="100"/>
        </p:scale>
        <p:origin x="113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39970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14985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49954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6513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94127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96684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09688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90681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848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27720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9636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C1537F-0EE1-4AF3-AD70-CB2F3A14B5A8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33792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mathsdefinitions.com/2021/02/12/column-vector/" TargetMode="External"/><Relationship Id="rId7" Type="http://schemas.openxmlformats.org/officeDocument/2006/relationships/image" Target="../media/image4.jpeg"/><Relationship Id="rId2" Type="http://schemas.openxmlformats.org/officeDocument/2006/relationships/hyperlink" Target="https://mathsdefinitions.com/2021/02/12/vector/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2372062" y="91364"/>
            <a:ext cx="4926068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400" b="1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WBS </a:t>
            </a:r>
            <a:r>
              <a:rPr lang="en-US" sz="2400" b="1" dirty="0" err="1">
                <a:ln w="9525">
                  <a:solidFill>
                    <a:schemeClr val="tx1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Maths</a:t>
            </a:r>
            <a:r>
              <a:rPr lang="en-US" sz="2400" b="1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Knowledge </a:t>
            </a:r>
            <a:r>
              <a:rPr lang="en-US" sz="2400" b="1" dirty="0" err="1">
                <a:ln w="9525">
                  <a:solidFill>
                    <a:schemeClr val="tx1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Organiser</a:t>
            </a:r>
            <a:endParaRPr lang="en-US" sz="2400" b="1" dirty="0">
              <a:ln w="9525">
                <a:solidFill>
                  <a:schemeClr val="tx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  <a:p>
            <a:pPr algn="ctr"/>
            <a:r>
              <a:rPr lang="en-US" sz="2400" b="1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Unit 19b - vectors</a:t>
            </a:r>
          </a:p>
        </p:txBody>
      </p:sp>
      <p:graphicFrame>
        <p:nvGraphicFramePr>
          <p:cNvPr id="98" name="Table 9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7227194"/>
              </p:ext>
            </p:extLst>
          </p:nvPr>
        </p:nvGraphicFramePr>
        <p:xfrm>
          <a:off x="365761" y="1078983"/>
          <a:ext cx="6753496" cy="158797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{D7AC3CCA-C797-4891-BE02-D94E43425B78}</a:tableStyleId>
              </a:tblPr>
              <a:tblGrid>
                <a:gridCol w="6753496">
                  <a:extLst>
                    <a:ext uri="{9D8B030D-6E8A-4147-A177-3AD203B41FA5}">
                      <a16:colId xmlns:a16="http://schemas.microsoft.com/office/drawing/2014/main" val="774821660"/>
                    </a:ext>
                  </a:extLst>
                </a:gridCol>
              </a:tblGrid>
              <a:tr h="317594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200"/>
                        </a:spcAft>
                      </a:pPr>
                      <a:r>
                        <a:rPr lang="en-GB" sz="1200" b="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Draw vectors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6043899"/>
                  </a:ext>
                </a:extLst>
              </a:tr>
              <a:tr h="317594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200"/>
                        </a:spcAft>
                      </a:pPr>
                      <a:r>
                        <a:rPr lang="en-GB" sz="1200" b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Identify column vectors given a picture of a vector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4659486"/>
                  </a:ext>
                </a:extLst>
              </a:tr>
              <a:tr h="317594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200"/>
                        </a:spcAft>
                      </a:pPr>
                      <a:r>
                        <a:rPr lang="en-GB" sz="1200" b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Add vectors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651340"/>
                  </a:ext>
                </a:extLst>
              </a:tr>
              <a:tr h="317594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200"/>
                        </a:spcAft>
                      </a:pPr>
                      <a:r>
                        <a:rPr lang="en-GB" sz="1200" b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Subtract vectors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05207484"/>
                  </a:ext>
                </a:extLst>
              </a:tr>
              <a:tr h="317594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200"/>
                        </a:spcAft>
                      </a:pPr>
                      <a:r>
                        <a:rPr lang="en-GB" sz="1200" b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Multiply vectors by a scalar quantity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49508497"/>
                  </a:ext>
                </a:extLst>
              </a:tr>
            </a:tbl>
          </a:graphicData>
        </a:graphic>
      </p:graphicFrame>
      <p:sp>
        <p:nvSpPr>
          <p:cNvPr id="99" name="Rectangle 98"/>
          <p:cNvSpPr/>
          <p:nvPr/>
        </p:nvSpPr>
        <p:spPr>
          <a:xfrm>
            <a:off x="5224076" y="6296716"/>
            <a:ext cx="158401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b="1" dirty="0"/>
              <a:t>Corbett Maths Clip</a:t>
            </a:r>
          </a:p>
        </p:txBody>
      </p:sp>
      <p:sp>
        <p:nvSpPr>
          <p:cNvPr id="100" name="Rectangle 99"/>
          <p:cNvSpPr/>
          <p:nvPr/>
        </p:nvSpPr>
        <p:spPr>
          <a:xfrm>
            <a:off x="7465154" y="6274101"/>
            <a:ext cx="143220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b="1" dirty="0"/>
              <a:t>Hegarty maths</a:t>
            </a:r>
          </a:p>
        </p:txBody>
      </p:sp>
      <p:sp>
        <p:nvSpPr>
          <p:cNvPr id="103" name="Rectangle 102"/>
          <p:cNvSpPr/>
          <p:nvPr/>
        </p:nvSpPr>
        <p:spPr>
          <a:xfrm>
            <a:off x="7298130" y="1078983"/>
            <a:ext cx="2151421" cy="158797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4" name="Rectangle 103"/>
          <p:cNvSpPr/>
          <p:nvPr/>
        </p:nvSpPr>
        <p:spPr>
          <a:xfrm>
            <a:off x="365759" y="2716963"/>
            <a:ext cx="5195455" cy="352926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BB</a:t>
            </a:r>
          </a:p>
        </p:txBody>
      </p:sp>
      <p:sp>
        <p:nvSpPr>
          <p:cNvPr id="105" name="Rectangle 104"/>
          <p:cNvSpPr/>
          <p:nvPr/>
        </p:nvSpPr>
        <p:spPr>
          <a:xfrm>
            <a:off x="5657465" y="2716962"/>
            <a:ext cx="3792086" cy="15327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6" name="Rectangle 105"/>
          <p:cNvSpPr/>
          <p:nvPr/>
        </p:nvSpPr>
        <p:spPr>
          <a:xfrm>
            <a:off x="365761" y="6322754"/>
            <a:ext cx="4447308" cy="3661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8" name="Rectangle 107"/>
          <p:cNvSpPr/>
          <p:nvPr/>
        </p:nvSpPr>
        <p:spPr>
          <a:xfrm>
            <a:off x="4997806" y="6322754"/>
            <a:ext cx="1996933" cy="3643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9" name="Rectangle 108"/>
          <p:cNvSpPr/>
          <p:nvPr/>
        </p:nvSpPr>
        <p:spPr>
          <a:xfrm>
            <a:off x="7175745" y="6322751"/>
            <a:ext cx="2273805" cy="3643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TextBox 26"/>
          <p:cNvSpPr txBox="1"/>
          <p:nvPr/>
        </p:nvSpPr>
        <p:spPr>
          <a:xfrm>
            <a:off x="5667041" y="4380807"/>
            <a:ext cx="3782510" cy="1836044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8756BE2-6795-46E3-A4AD-865D9D59CB21}"/>
              </a:ext>
            </a:extLst>
          </p:cNvPr>
          <p:cNvSpPr txBox="1"/>
          <p:nvPr/>
        </p:nvSpPr>
        <p:spPr>
          <a:xfrm>
            <a:off x="256461" y="733338"/>
            <a:ext cx="7966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I can…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B94ABE7-9D78-479E-AF3C-3BAB757A7DF2}"/>
              </a:ext>
            </a:extLst>
          </p:cNvPr>
          <p:cNvSpPr txBox="1"/>
          <p:nvPr/>
        </p:nvSpPr>
        <p:spPr>
          <a:xfrm>
            <a:off x="7298130" y="1078339"/>
            <a:ext cx="1555554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/>
              <a:t>Key Words</a:t>
            </a:r>
          </a:p>
          <a:p>
            <a:r>
              <a:rPr lang="en-GB" dirty="0">
                <a:hlinkClick r:id="rId2"/>
              </a:rPr>
              <a:t>Vector </a:t>
            </a:r>
            <a:endParaRPr lang="en-GB" dirty="0"/>
          </a:p>
          <a:p>
            <a:r>
              <a:rPr lang="en-GB" dirty="0"/>
              <a:t>Scalar</a:t>
            </a:r>
          </a:p>
          <a:p>
            <a:r>
              <a:rPr lang="en-GB" dirty="0">
                <a:hlinkClick r:id="rId3"/>
              </a:rPr>
              <a:t>Column vector</a:t>
            </a:r>
            <a:endParaRPr lang="en-GB" dirty="0"/>
          </a:p>
          <a:p>
            <a:r>
              <a:rPr lang="en-GB" dirty="0"/>
              <a:t>Direction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46836A27-D6B9-4D30-8D40-B8F8137274F6}"/>
              </a:ext>
            </a:extLst>
          </p:cNvPr>
          <p:cNvSpPr txBox="1"/>
          <p:nvPr/>
        </p:nvSpPr>
        <p:spPr>
          <a:xfrm>
            <a:off x="338204" y="6274101"/>
            <a:ext cx="4614796" cy="4693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dirty="0"/>
              <a:t>Prior Knowledge</a:t>
            </a:r>
          </a:p>
          <a:p>
            <a:r>
              <a:rPr lang="en-GB" sz="700" dirty="0"/>
              <a:t>Add and subtract with negative numbers, Use column vectors, Calculate with negative numbers, Find the resultant of</a:t>
            </a:r>
          </a:p>
          <a:p>
            <a:r>
              <a:rPr lang="en-GB" sz="700" dirty="0"/>
              <a:t> two vectors.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A4A358A7-0C39-416C-AFF0-2540EFA0D49F}"/>
              </a:ext>
            </a:extLst>
          </p:cNvPr>
          <p:cNvSpPr txBox="1"/>
          <p:nvPr/>
        </p:nvSpPr>
        <p:spPr>
          <a:xfrm>
            <a:off x="5448329" y="6436074"/>
            <a:ext cx="8034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/>
              <a:t>353, 353a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81EF0B3F-FECD-4BB6-9987-1D21A343A229}"/>
              </a:ext>
            </a:extLst>
          </p:cNvPr>
          <p:cNvSpPr txBox="1"/>
          <p:nvPr/>
        </p:nvSpPr>
        <p:spPr>
          <a:xfrm>
            <a:off x="7724689" y="6466461"/>
            <a:ext cx="7024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/>
              <a:t>623-627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0BB9291-A3DE-43EC-8258-EB34217B00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3751" y="3130163"/>
            <a:ext cx="3579514" cy="10526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1A60094D-FD07-48B0-AB7C-EECF373365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4244" y="4787298"/>
            <a:ext cx="3498527" cy="1394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>
            <a:extLst>
              <a:ext uri="{FF2B5EF4-FFF2-40B4-BE49-F238E27FC236}">
                <a16:creationId xmlns:a16="http://schemas.microsoft.com/office/drawing/2014/main" id="{2FBAFC7D-BB83-43DA-8610-104F596B00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166" y="3302744"/>
            <a:ext cx="5076639" cy="2886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D51580CB-5648-42E2-90EB-09684E138EE6}"/>
              </a:ext>
            </a:extLst>
          </p:cNvPr>
          <p:cNvSpPr txBox="1"/>
          <p:nvPr/>
        </p:nvSpPr>
        <p:spPr>
          <a:xfrm>
            <a:off x="5643745" y="2688047"/>
            <a:ext cx="22030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Using vector notation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5D4C524-830C-42A3-B09F-FB202AD45A38}"/>
              </a:ext>
            </a:extLst>
          </p:cNvPr>
          <p:cNvSpPr txBox="1"/>
          <p:nvPr/>
        </p:nvSpPr>
        <p:spPr>
          <a:xfrm>
            <a:off x="5641372" y="4379449"/>
            <a:ext cx="2205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Multiplying by scalars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952847CD-4C64-4EE1-A059-90385F9EAA95}"/>
              </a:ext>
            </a:extLst>
          </p:cNvPr>
          <p:cNvSpPr txBox="1"/>
          <p:nvPr/>
        </p:nvSpPr>
        <p:spPr>
          <a:xfrm>
            <a:off x="379891" y="2694822"/>
            <a:ext cx="25305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Addition and Subtraction</a:t>
            </a:r>
          </a:p>
        </p:txBody>
      </p:sp>
      <p:pic>
        <p:nvPicPr>
          <p:cNvPr id="28" name="Picture 27">
            <a:extLst>
              <a:ext uri="{FF2B5EF4-FFF2-40B4-BE49-F238E27FC236}">
                <a16:creationId xmlns:a16="http://schemas.microsoft.com/office/drawing/2014/main" id="{93487039-C721-4539-AE25-6D638BB24E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4027" y="89833"/>
            <a:ext cx="755524" cy="8519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300889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45fbe73b-9a72-4d50-b2b2-08fdf0b17659">
      <Terms xmlns="http://schemas.microsoft.com/office/infopath/2007/PartnerControls"/>
    </lcf76f155ced4ddcb4097134ff3c332f>
    <TaxCatchAll xmlns="3c6a8a19-850e-4e6d-b668-06043a1b812c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7E49646ABB426428306D7A7428B66D7" ma:contentTypeVersion="10" ma:contentTypeDescription="Create a new document." ma:contentTypeScope="" ma:versionID="9154aa333d93fa8aeb6e53dd94377659">
  <xsd:schema xmlns:xsd="http://www.w3.org/2001/XMLSchema" xmlns:xs="http://www.w3.org/2001/XMLSchema" xmlns:p="http://schemas.microsoft.com/office/2006/metadata/properties" xmlns:ns2="45fbe73b-9a72-4d50-b2b2-08fdf0b17659" xmlns:ns3="3c6a8a19-850e-4e6d-b668-06043a1b812c" targetNamespace="http://schemas.microsoft.com/office/2006/metadata/properties" ma:root="true" ma:fieldsID="b0ada63d875fb9eaebc8a27a4fd94e1c" ns2:_="" ns3:_="">
    <xsd:import namespace="45fbe73b-9a72-4d50-b2b2-08fdf0b17659"/>
    <xsd:import namespace="3c6a8a19-850e-4e6d-b668-06043a1b812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5fbe73b-9a72-4d50-b2b2-08fdf0b1765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8b488997-0acd-4d98-a2b2-01788e10e09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c6a8a19-850e-4e6d-b668-06043a1b812c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257235a6-1abd-4974-9f23-dd5b2cb6515c}" ma:internalName="TaxCatchAll" ma:showField="CatchAllData" ma:web="3c6a8a19-850e-4e6d-b668-06043a1b812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17F6897-75E8-45A4-81B4-26B0391D32F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7D355DC-20E0-45EF-8BC7-782721A01D3B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</ds:schemaRefs>
</ds:datastoreItem>
</file>

<file path=customXml/itemProps3.xml><?xml version="1.0" encoding="utf-8"?>
<ds:datastoreItem xmlns:ds="http://schemas.openxmlformats.org/officeDocument/2006/customXml" ds:itemID="{199DB86F-B783-43ED-AAF7-A80AFE3395F5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1602</TotalTime>
  <Words>84</Words>
  <Application>Microsoft Office PowerPoint</Application>
  <PresentationFormat>A4 Paper (210x297 mm)</PresentationFormat>
  <Paragraphs>24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Telford &amp; Wrekin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Brown, Stephanie</dc:creator>
  <cp:lastModifiedBy>Jane Spendlove</cp:lastModifiedBy>
  <cp:revision>27</cp:revision>
  <cp:lastPrinted>2019-10-09T15:27:27Z</cp:lastPrinted>
  <dcterms:created xsi:type="dcterms:W3CDTF">2019-09-17T19:28:20Z</dcterms:created>
  <dcterms:modified xsi:type="dcterms:W3CDTF">2023-01-27T15:42:54Z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0x01010057E49646ABB426428306D7A7428B66D7</vt:lpwstr>
  </property>
</Properties>
</file>