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9906000" cy="6858000" type="A4"/>
  <p:notesSz cx="6797675" cy="9982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117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1537F-0EE1-4AF3-AD70-CB2F3A14B5A8}" type="datetimeFigureOut">
              <a:rPr lang="en-GB" smtClean="0"/>
              <a:t>27/01/2023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BF508-8670-43D7-A23C-BEDD3A5DEC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39970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1537F-0EE1-4AF3-AD70-CB2F3A14B5A8}" type="datetimeFigureOut">
              <a:rPr lang="en-GB" smtClean="0"/>
              <a:t>27/01/2023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BF508-8670-43D7-A23C-BEDD3A5DEC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14985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1537F-0EE1-4AF3-AD70-CB2F3A14B5A8}" type="datetimeFigureOut">
              <a:rPr lang="en-GB" smtClean="0"/>
              <a:t>27/01/2023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BF508-8670-43D7-A23C-BEDD3A5DEC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4995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1537F-0EE1-4AF3-AD70-CB2F3A14B5A8}" type="datetimeFigureOut">
              <a:rPr lang="en-GB" smtClean="0"/>
              <a:t>27/01/2023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BF508-8670-43D7-A23C-BEDD3A5DEC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651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1537F-0EE1-4AF3-AD70-CB2F3A14B5A8}" type="datetimeFigureOut">
              <a:rPr lang="en-GB" smtClean="0"/>
              <a:t>27/01/2023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BF508-8670-43D7-A23C-BEDD3A5DEC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94127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1537F-0EE1-4AF3-AD70-CB2F3A14B5A8}" type="datetimeFigureOut">
              <a:rPr lang="en-GB" smtClean="0"/>
              <a:t>27/01/2023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BF508-8670-43D7-A23C-BEDD3A5DEC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96684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1537F-0EE1-4AF3-AD70-CB2F3A14B5A8}" type="datetimeFigureOut">
              <a:rPr lang="en-GB" smtClean="0"/>
              <a:t>27/01/2023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BF508-8670-43D7-A23C-BEDD3A5DEC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0968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1537F-0EE1-4AF3-AD70-CB2F3A14B5A8}" type="datetimeFigureOut">
              <a:rPr lang="en-GB" smtClean="0"/>
              <a:t>27/01/2023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BF508-8670-43D7-A23C-BEDD3A5DEC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9068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1537F-0EE1-4AF3-AD70-CB2F3A14B5A8}" type="datetimeFigureOut">
              <a:rPr lang="en-GB" smtClean="0"/>
              <a:t>27/01/2023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BF508-8670-43D7-A23C-BEDD3A5DEC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84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1537F-0EE1-4AF3-AD70-CB2F3A14B5A8}" type="datetimeFigureOut">
              <a:rPr lang="en-GB" smtClean="0"/>
              <a:t>27/01/2023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BF508-8670-43D7-A23C-BEDD3A5DEC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27720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1537F-0EE1-4AF3-AD70-CB2F3A14B5A8}" type="datetimeFigureOut">
              <a:rPr lang="en-GB" smtClean="0"/>
              <a:t>27/01/2023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BF508-8670-43D7-A23C-BEDD3A5DEC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963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C1537F-0EE1-4AF3-AD70-CB2F3A14B5A8}" type="datetimeFigureOut">
              <a:rPr lang="en-GB" smtClean="0"/>
              <a:t>27/01/2023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4BF508-8670-43D7-A23C-BEDD3A5DEC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33792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mathsdefinitions.com/2021/01/06/highest-common-factor-hcf/" TargetMode="External"/><Relationship Id="rId13" Type="http://schemas.openxmlformats.org/officeDocument/2006/relationships/image" Target="../media/image4.png"/><Relationship Id="rId18" Type="http://schemas.openxmlformats.org/officeDocument/2006/relationships/image" Target="../media/image9.png"/><Relationship Id="rId3" Type="http://schemas.openxmlformats.org/officeDocument/2006/relationships/hyperlink" Target="https://mathsdefinitions.com/2021/02/23/like-terms/" TargetMode="External"/><Relationship Id="rId21" Type="http://schemas.openxmlformats.org/officeDocument/2006/relationships/image" Target="../media/image12.png"/><Relationship Id="rId7" Type="http://schemas.openxmlformats.org/officeDocument/2006/relationships/hyperlink" Target="https://mathsdefinitions.com/2021/01/06/simplify/" TargetMode="External"/><Relationship Id="rId12" Type="http://schemas.openxmlformats.org/officeDocument/2006/relationships/image" Target="../media/image3.png"/><Relationship Id="rId17" Type="http://schemas.openxmlformats.org/officeDocument/2006/relationships/image" Target="../media/image8.png"/><Relationship Id="rId2" Type="http://schemas.openxmlformats.org/officeDocument/2006/relationships/hyperlink" Target="https://mathsdefinitions.com/2021/01/15/term-algebra/" TargetMode="External"/><Relationship Id="rId16" Type="http://schemas.openxmlformats.org/officeDocument/2006/relationships/image" Target="../media/image7.png"/><Relationship Id="rId20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mathsdefinitions.com/2021/01/14/coefficient/" TargetMode="External"/><Relationship Id="rId11" Type="http://schemas.openxmlformats.org/officeDocument/2006/relationships/image" Target="../media/image2.png"/><Relationship Id="rId5" Type="http://schemas.openxmlformats.org/officeDocument/2006/relationships/hyperlink" Target="https://mathsdefinitions.com/2021/02/23/constant/" TargetMode="External"/><Relationship Id="rId15" Type="http://schemas.openxmlformats.org/officeDocument/2006/relationships/image" Target="../media/image6.png"/><Relationship Id="rId10" Type="http://schemas.openxmlformats.org/officeDocument/2006/relationships/image" Target="../media/image1.png"/><Relationship Id="rId19" Type="http://schemas.openxmlformats.org/officeDocument/2006/relationships/image" Target="../media/image10.png"/><Relationship Id="rId4" Type="http://schemas.openxmlformats.org/officeDocument/2006/relationships/hyperlink" Target="https://mathsdefinitions.com/2021/01/10/variable/" TargetMode="External"/><Relationship Id="rId9" Type="http://schemas.openxmlformats.org/officeDocument/2006/relationships/hyperlink" Target="https://mathsdefinitions.com/2021/02/23/formula/" TargetMode="External"/><Relationship Id="rId14" Type="http://schemas.openxmlformats.org/officeDocument/2006/relationships/image" Target="../media/image5.png"/><Relationship Id="rId22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7212713" y="1078983"/>
            <a:ext cx="254602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/>
              <a:t>Keywords</a:t>
            </a:r>
          </a:p>
          <a:p>
            <a:r>
              <a:rPr lang="en-GB" sz="1400" dirty="0">
                <a:hlinkClick r:id="rId2"/>
              </a:rPr>
              <a:t>Term</a:t>
            </a:r>
            <a:r>
              <a:rPr lang="en-GB" sz="1400" dirty="0"/>
              <a:t>, </a:t>
            </a:r>
            <a:r>
              <a:rPr lang="en-GB" sz="1400" dirty="0">
                <a:hlinkClick r:id="rId3"/>
              </a:rPr>
              <a:t>Like Terms</a:t>
            </a:r>
            <a:r>
              <a:rPr lang="en-GB" sz="1400" dirty="0"/>
              <a:t>, </a:t>
            </a:r>
            <a:r>
              <a:rPr lang="en-GB" sz="1400" dirty="0">
                <a:hlinkClick r:id="rId4"/>
              </a:rPr>
              <a:t>Variable</a:t>
            </a:r>
            <a:r>
              <a:rPr lang="en-GB" sz="1400" dirty="0"/>
              <a:t>, </a:t>
            </a:r>
            <a:r>
              <a:rPr lang="en-GB" sz="1400" dirty="0">
                <a:hlinkClick r:id="rId5"/>
              </a:rPr>
              <a:t>Constant</a:t>
            </a:r>
            <a:r>
              <a:rPr lang="en-GB" sz="1400" dirty="0"/>
              <a:t>, </a:t>
            </a:r>
            <a:r>
              <a:rPr lang="en-GB" sz="1400" dirty="0">
                <a:hlinkClick r:id="rId6"/>
              </a:rPr>
              <a:t>Coefficient</a:t>
            </a:r>
            <a:r>
              <a:rPr lang="en-GB" sz="1400" dirty="0"/>
              <a:t>, </a:t>
            </a:r>
            <a:r>
              <a:rPr lang="en-GB" sz="1400" dirty="0">
                <a:hlinkClick r:id="rId7"/>
              </a:rPr>
              <a:t>Simplify</a:t>
            </a:r>
            <a:r>
              <a:rPr lang="en-GB" sz="1400" dirty="0"/>
              <a:t>,  </a:t>
            </a:r>
            <a:r>
              <a:rPr lang="en-GB" sz="1400" dirty="0">
                <a:hlinkClick r:id="rId8"/>
              </a:rPr>
              <a:t>Highest Common Factor (HCF)</a:t>
            </a:r>
            <a:r>
              <a:rPr lang="en-GB" sz="1400" dirty="0"/>
              <a:t>, </a:t>
            </a:r>
            <a:r>
              <a:rPr lang="en-GB" sz="1400" dirty="0">
                <a:hlinkClick r:id="rId9"/>
              </a:rPr>
              <a:t>Formula(e) </a:t>
            </a:r>
            <a:endParaRPr lang="en-GB" sz="1400" dirty="0"/>
          </a:p>
          <a:p>
            <a:endParaRPr lang="en-GB" dirty="0"/>
          </a:p>
          <a:p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26135" y="6275001"/>
            <a:ext cx="44275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/>
              <a:t>Prior Knowledge</a:t>
            </a:r>
          </a:p>
          <a:p>
            <a:r>
              <a:rPr lang="en-GB" sz="1200" dirty="0"/>
              <a:t>Calculate with negative numbers, find HCF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21705" y="171578"/>
            <a:ext cx="697199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4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WBS </a:t>
            </a:r>
            <a:r>
              <a:rPr lang="en-US" sz="2400" b="1" dirty="0" err="1">
                <a:ln w="9525">
                  <a:solidFill>
                    <a:schemeClr val="tx1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Maths</a:t>
            </a:r>
            <a:r>
              <a:rPr lang="en-US" sz="24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Knowledge </a:t>
            </a:r>
            <a:r>
              <a:rPr lang="en-US" sz="2400" b="1" dirty="0" err="1">
                <a:ln w="9525">
                  <a:solidFill>
                    <a:schemeClr val="tx1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Organiser</a:t>
            </a:r>
            <a:r>
              <a:rPr lang="en-US" sz="24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</a:p>
          <a:p>
            <a:pPr algn="ctr"/>
            <a:r>
              <a:rPr lang="en-US" sz="24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Unit 2 - algebra</a:t>
            </a:r>
          </a:p>
        </p:txBody>
      </p:sp>
      <p:graphicFrame>
        <p:nvGraphicFramePr>
          <p:cNvPr id="98" name="Table 9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1036441"/>
              </p:ext>
            </p:extLst>
          </p:nvPr>
        </p:nvGraphicFramePr>
        <p:xfrm>
          <a:off x="365761" y="1078983"/>
          <a:ext cx="6753496" cy="158797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{D7AC3CCA-C797-4891-BE02-D94E43425B78}</a:tableStyleId>
              </a:tblPr>
              <a:tblGrid>
                <a:gridCol w="6753496">
                  <a:extLst>
                    <a:ext uri="{9D8B030D-6E8A-4147-A177-3AD203B41FA5}">
                      <a16:colId xmlns:a16="http://schemas.microsoft.com/office/drawing/2014/main" val="774821660"/>
                    </a:ext>
                  </a:extLst>
                </a:gridCol>
              </a:tblGrid>
              <a:tr h="317594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200"/>
                        </a:spcAft>
                      </a:pPr>
                      <a:r>
                        <a:rPr lang="en-GB" sz="1200" b="0" dirty="0">
                          <a:effectLst/>
                        </a:rPr>
                        <a:t>I can understand and use algebraic vocabulary and notation.</a:t>
                      </a:r>
                      <a:endParaRPr lang="en-GB" sz="12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6043899"/>
                  </a:ext>
                </a:extLst>
              </a:tr>
              <a:tr h="317594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200"/>
                        </a:spcAft>
                      </a:pPr>
                      <a:r>
                        <a:rPr lang="en-GB" sz="1200" b="0" dirty="0">
                          <a:effectLst/>
                        </a:rPr>
                        <a:t>I can simplify</a:t>
                      </a:r>
                      <a:r>
                        <a:rPr lang="en-GB" sz="1200" b="0" baseline="0" dirty="0">
                          <a:effectLst/>
                        </a:rPr>
                        <a:t> algebraic expressions.</a:t>
                      </a:r>
                      <a:endParaRPr lang="en-GB" sz="12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4659486"/>
                  </a:ext>
                </a:extLst>
              </a:tr>
              <a:tr h="317594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200"/>
                        </a:spcAft>
                      </a:pPr>
                      <a:r>
                        <a:rPr lang="en-GB" sz="1200" b="0" dirty="0">
                          <a:effectLst/>
                        </a:rPr>
                        <a:t>I can write expressions and find their values.</a:t>
                      </a:r>
                      <a:endParaRPr lang="en-GB" sz="12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651340"/>
                  </a:ext>
                </a:extLst>
              </a:tr>
              <a:tr h="317594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200"/>
                        </a:spcAft>
                      </a:pPr>
                      <a:r>
                        <a:rPr lang="en-GB" sz="1200" b="0" dirty="0">
                          <a:effectLst/>
                        </a:rPr>
                        <a:t>I can expand brackets and factorise expressions completely.</a:t>
                      </a:r>
                      <a:endParaRPr lang="en-GB" sz="12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05207484"/>
                  </a:ext>
                </a:extLst>
              </a:tr>
              <a:tr h="317594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200"/>
                        </a:spcAft>
                      </a:pPr>
                      <a:r>
                        <a:rPr lang="en-GB" sz="1200" b="0" dirty="0">
                          <a:effectLst/>
                        </a:rPr>
                        <a:t>I can substitute values into formulae.</a:t>
                      </a:r>
                      <a:endParaRPr lang="en-GB" sz="12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49508497"/>
                  </a:ext>
                </a:extLst>
              </a:tr>
            </a:tbl>
          </a:graphicData>
        </a:graphic>
      </p:graphicFrame>
      <p:sp>
        <p:nvSpPr>
          <p:cNvPr id="99" name="Rectangle 98"/>
          <p:cNvSpPr/>
          <p:nvPr/>
        </p:nvSpPr>
        <p:spPr>
          <a:xfrm>
            <a:off x="5224076" y="6296716"/>
            <a:ext cx="158401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200" b="1" dirty="0"/>
              <a:t>Corbett Maths Clip</a:t>
            </a:r>
          </a:p>
        </p:txBody>
      </p:sp>
      <p:sp>
        <p:nvSpPr>
          <p:cNvPr id="100" name="Rectangle 99"/>
          <p:cNvSpPr/>
          <p:nvPr/>
        </p:nvSpPr>
        <p:spPr>
          <a:xfrm>
            <a:off x="7744908" y="6273893"/>
            <a:ext cx="143220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200" b="1" dirty="0"/>
              <a:t>Hegarty maths</a:t>
            </a:r>
          </a:p>
        </p:txBody>
      </p:sp>
      <p:sp>
        <p:nvSpPr>
          <p:cNvPr id="103" name="Rectangle 102"/>
          <p:cNvSpPr/>
          <p:nvPr/>
        </p:nvSpPr>
        <p:spPr>
          <a:xfrm>
            <a:off x="7212713" y="1078983"/>
            <a:ext cx="2546021" cy="158797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4" name="Rectangle 103"/>
          <p:cNvSpPr/>
          <p:nvPr/>
        </p:nvSpPr>
        <p:spPr>
          <a:xfrm>
            <a:off x="365759" y="2716962"/>
            <a:ext cx="6232461" cy="237694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BB</a:t>
            </a:r>
          </a:p>
        </p:txBody>
      </p:sp>
      <p:sp>
        <p:nvSpPr>
          <p:cNvPr id="105" name="Rectangle 104"/>
          <p:cNvSpPr/>
          <p:nvPr/>
        </p:nvSpPr>
        <p:spPr>
          <a:xfrm>
            <a:off x="6693888" y="2707413"/>
            <a:ext cx="3064847" cy="15327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6" name="Rectangle 105"/>
          <p:cNvSpPr/>
          <p:nvPr/>
        </p:nvSpPr>
        <p:spPr>
          <a:xfrm>
            <a:off x="365761" y="6322754"/>
            <a:ext cx="4447308" cy="3661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8" name="Rectangle 107"/>
          <p:cNvSpPr/>
          <p:nvPr/>
        </p:nvSpPr>
        <p:spPr>
          <a:xfrm>
            <a:off x="4997806" y="6322754"/>
            <a:ext cx="2300323" cy="3661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9" name="Rectangle 108"/>
          <p:cNvSpPr/>
          <p:nvPr/>
        </p:nvSpPr>
        <p:spPr>
          <a:xfrm>
            <a:off x="7405746" y="6297845"/>
            <a:ext cx="2345930" cy="39106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/>
          <p:cNvSpPr/>
          <p:nvPr/>
        </p:nvSpPr>
        <p:spPr>
          <a:xfrm>
            <a:off x="410653" y="2714706"/>
            <a:ext cx="4651594" cy="5901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Algebraic expressions: is made up of </a:t>
            </a:r>
            <a:r>
              <a:rPr lang="en-GB" sz="1200" b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terms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like terms can be added to </a:t>
            </a:r>
            <a:r>
              <a:rPr lang="en-GB" sz="1200" b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simplify</a:t>
            </a:r>
            <a:r>
              <a:rPr lang="en-GB" sz="1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the expression</a:t>
            </a:r>
            <a:endParaRPr lang="en-GB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6661406" y="4305205"/>
            <a:ext cx="146161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Expanding brackets: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680520" y="4296365"/>
            <a:ext cx="3078216" cy="1946279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28" name="Rectangle 27"/>
          <p:cNvSpPr/>
          <p:nvPr/>
        </p:nvSpPr>
        <p:spPr>
          <a:xfrm>
            <a:off x="6680519" y="3574210"/>
            <a:ext cx="1064389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100" dirty="0">
                <a:latin typeface="Calibri" panose="020F0502020204030204" pitchFamily="34" charset="0"/>
                <a:cs typeface="Times New Roman" panose="02020603050405020304" pitchFamily="18" charset="0"/>
              </a:rPr>
              <a:t>S = d/t           </a:t>
            </a:r>
          </a:p>
          <a:p>
            <a:r>
              <a:rPr lang="en-GB" sz="1100" dirty="0">
                <a:latin typeface="Calibri" panose="020F0502020204030204" pitchFamily="34" charset="0"/>
                <a:cs typeface="Times New Roman" panose="02020603050405020304" pitchFamily="18" charset="0"/>
              </a:rPr>
              <a:t>  = 200/8</a:t>
            </a:r>
          </a:p>
          <a:p>
            <a:r>
              <a:rPr lang="en-GB" sz="1100" dirty="0">
                <a:latin typeface="Calibri" panose="020F0502020204030204" pitchFamily="34" charset="0"/>
                <a:cs typeface="Times New Roman" panose="02020603050405020304" pitchFamily="18" charset="0"/>
              </a:rPr>
              <a:t>  = 25mph</a:t>
            </a:r>
            <a:endParaRPr lang="en-GB" sz="1100" dirty="0"/>
          </a:p>
        </p:txBody>
      </p:sp>
      <p:sp>
        <p:nvSpPr>
          <p:cNvPr id="30" name="Rectangle 29"/>
          <p:cNvSpPr/>
          <p:nvPr/>
        </p:nvSpPr>
        <p:spPr>
          <a:xfrm>
            <a:off x="6680520" y="2714706"/>
            <a:ext cx="2945102" cy="2812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Substitution: replacing letters with integers</a:t>
            </a:r>
            <a:endParaRPr lang="en-GB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59411" y="3004657"/>
            <a:ext cx="953036" cy="91284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608115" y="3433852"/>
            <a:ext cx="2053153" cy="45625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558686" y="3242800"/>
            <a:ext cx="3007122" cy="66181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764431" y="4305403"/>
            <a:ext cx="1269297" cy="621063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3033728" y="4234898"/>
            <a:ext cx="3016401" cy="683315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1512447" y="3999569"/>
            <a:ext cx="3382016" cy="2812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like terms can be added to </a:t>
            </a:r>
            <a:r>
              <a:rPr lang="en-GB" sz="1200" b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simplify</a:t>
            </a:r>
            <a:r>
              <a:rPr lang="en-GB" sz="1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the expression</a:t>
            </a:r>
            <a:endParaRPr lang="en-GB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326135" y="5127370"/>
            <a:ext cx="2707593" cy="5498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Factorising</a:t>
            </a:r>
            <a:r>
              <a:rPr lang="en-GB" sz="1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GB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6734510" y="2948299"/>
            <a:ext cx="2896744" cy="272381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6717462" y="3255362"/>
            <a:ext cx="2613326" cy="336632"/>
          </a:xfrm>
          <a:prstGeom prst="rect">
            <a:avLst/>
          </a:prstGeom>
        </p:spPr>
      </p:pic>
      <p:sp>
        <p:nvSpPr>
          <p:cNvPr id="55" name="TextBox 54"/>
          <p:cNvSpPr txBox="1"/>
          <p:nvPr/>
        </p:nvSpPr>
        <p:spPr>
          <a:xfrm>
            <a:off x="365759" y="5175066"/>
            <a:ext cx="6232461" cy="1069217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pic>
        <p:nvPicPr>
          <p:cNvPr id="37" name="Picture 36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434467" y="5381607"/>
            <a:ext cx="4789609" cy="845642"/>
          </a:xfrm>
          <a:prstGeom prst="rect">
            <a:avLst/>
          </a:prstGeom>
        </p:spPr>
      </p:pic>
      <p:pic>
        <p:nvPicPr>
          <p:cNvPr id="39" name="Picture 38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6717463" y="5876101"/>
            <a:ext cx="3034214" cy="253707"/>
          </a:xfrm>
          <a:prstGeom prst="rect">
            <a:avLst/>
          </a:prstGeom>
        </p:spPr>
      </p:pic>
      <p:cxnSp>
        <p:nvCxnSpPr>
          <p:cNvPr id="41" name="Straight Arrow Connector 40"/>
          <p:cNvCxnSpPr/>
          <p:nvPr/>
        </p:nvCxnSpPr>
        <p:spPr>
          <a:xfrm flipV="1">
            <a:off x="6959773" y="5175066"/>
            <a:ext cx="490285" cy="70103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5194154" y="6449185"/>
            <a:ext cx="15403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9, 13, 16, 18, 19, 20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7310055" y="6424567"/>
            <a:ext cx="27569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151,152, 153, 160, 168, 169, 170, 171, </a:t>
            </a:r>
          </a:p>
        </p:txBody>
      </p:sp>
      <p:pic>
        <p:nvPicPr>
          <p:cNvPr id="42" name="Picture 41"/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8142139" y="4343086"/>
            <a:ext cx="1398672" cy="245713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7450058" y="4716144"/>
            <a:ext cx="1180952" cy="666667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7378711" y="5408394"/>
            <a:ext cx="1200000" cy="361905"/>
          </a:xfrm>
          <a:prstGeom prst="rect">
            <a:avLst/>
          </a:prstGeom>
        </p:spPr>
      </p:pic>
      <p:pic>
        <p:nvPicPr>
          <p:cNvPr id="40" name="Picture 2">
            <a:extLst>
              <a:ext uri="{FF2B5EF4-FFF2-40B4-BE49-F238E27FC236}">
                <a16:creationId xmlns:a16="http://schemas.microsoft.com/office/drawing/2014/main" id="{43C6CC90-7C4A-4C42-BBFC-164E5F870A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1789" y="113774"/>
            <a:ext cx="755524" cy="8519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300889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5fbe73b-9a72-4d50-b2b2-08fdf0b17659">
      <Terms xmlns="http://schemas.microsoft.com/office/infopath/2007/PartnerControls"/>
    </lcf76f155ced4ddcb4097134ff3c332f>
    <TaxCatchAll xmlns="3c6a8a19-850e-4e6d-b668-06043a1b812c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7E49646ABB426428306D7A7428B66D7" ma:contentTypeVersion="10" ma:contentTypeDescription="Create a new document." ma:contentTypeScope="" ma:versionID="9154aa333d93fa8aeb6e53dd94377659">
  <xsd:schema xmlns:xsd="http://www.w3.org/2001/XMLSchema" xmlns:xs="http://www.w3.org/2001/XMLSchema" xmlns:p="http://schemas.microsoft.com/office/2006/metadata/properties" xmlns:ns2="45fbe73b-9a72-4d50-b2b2-08fdf0b17659" xmlns:ns3="3c6a8a19-850e-4e6d-b668-06043a1b812c" targetNamespace="http://schemas.microsoft.com/office/2006/metadata/properties" ma:root="true" ma:fieldsID="b0ada63d875fb9eaebc8a27a4fd94e1c" ns2:_="" ns3:_="">
    <xsd:import namespace="45fbe73b-9a72-4d50-b2b2-08fdf0b17659"/>
    <xsd:import namespace="3c6a8a19-850e-4e6d-b668-06043a1b812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fbe73b-9a72-4d50-b2b2-08fdf0b1765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8b488997-0acd-4d98-a2b2-01788e10e09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6a8a19-850e-4e6d-b668-06043a1b812c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257235a6-1abd-4974-9f23-dd5b2cb6515c}" ma:internalName="TaxCatchAll" ma:showField="CatchAllData" ma:web="3c6a8a19-850e-4e6d-b668-06043a1b812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60A4665-5BE3-4328-AD6F-A83FFACD1F2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356D499-7630-4C3F-9E6C-E30CAE3E137C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customXml/itemProps3.xml><?xml version="1.0" encoding="utf-8"?>
<ds:datastoreItem xmlns:ds="http://schemas.openxmlformats.org/officeDocument/2006/customXml" ds:itemID="{2653CCF9-9F15-4CCC-9D56-A78E7B5E896F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1225</TotalTime>
  <Words>162</Words>
  <Application>Microsoft Office PowerPoint</Application>
  <PresentationFormat>A4 Paper (210x297 mm)</PresentationFormat>
  <Paragraphs>25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>Telford &amp; Wrekin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Brown, Stephanie</dc:creator>
  <cp:lastModifiedBy>Jane Spendlove</cp:lastModifiedBy>
  <cp:revision>31</cp:revision>
  <cp:lastPrinted>2019-10-23T11:02:46Z</cp:lastPrinted>
  <dcterms:created xsi:type="dcterms:W3CDTF">2019-09-17T19:28:20Z</dcterms:created>
  <dcterms:modified xsi:type="dcterms:W3CDTF">2023-01-27T09:45:54Z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0x01010057E49646ABB426428306D7A7428B66D7</vt:lpwstr>
  </property>
</Properties>
</file>