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997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498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995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51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2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668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968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068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4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772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63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379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hyperlink" Target="https://mathsdefinitions.com/2021/01/06/frequency-table/" TargetMode="External"/><Relationship Id="rId18" Type="http://schemas.openxmlformats.org/officeDocument/2006/relationships/hyperlink" Target="https://mathsdefinitions.com/2021/02/23/grouped-frequency-table/" TargetMode="External"/><Relationship Id="rId26" Type="http://schemas.openxmlformats.org/officeDocument/2006/relationships/image" Target="../media/image4.png"/><Relationship Id="rId3" Type="http://schemas.openxmlformats.org/officeDocument/2006/relationships/hyperlink" Target="https://mathsdefinitions.com/2021/02/23/value/" TargetMode="External"/><Relationship Id="rId21" Type="http://schemas.openxmlformats.org/officeDocument/2006/relationships/hyperlink" Target="https://mathsdefinitions.com/2021/02/23/dual-bar-chart/" TargetMode="External"/><Relationship Id="rId7" Type="http://schemas.openxmlformats.org/officeDocument/2006/relationships/hyperlink" Target="https://mathsdefinitions.com/2021/02/23/pictogram/" TargetMode="External"/><Relationship Id="rId12" Type="http://schemas.openxmlformats.org/officeDocument/2006/relationships/hyperlink" Target="https://mathsdefinitions.com/2021/01/06/frequency/" TargetMode="External"/><Relationship Id="rId17" Type="http://schemas.openxmlformats.org/officeDocument/2006/relationships/hyperlink" Target="https://mathsdefinitions.com/2021/02/23/modal-class/" TargetMode="External"/><Relationship Id="rId25" Type="http://schemas.openxmlformats.org/officeDocument/2006/relationships/image" Target="../media/image3.png"/><Relationship Id="rId33" Type="http://schemas.openxmlformats.org/officeDocument/2006/relationships/image" Target="../media/image11.jpeg"/><Relationship Id="rId2" Type="http://schemas.openxmlformats.org/officeDocument/2006/relationships/hyperlink" Target="https://mathsdefinitions.com/2021/01/06/data/" TargetMode="External"/><Relationship Id="rId16" Type="http://schemas.openxmlformats.org/officeDocument/2006/relationships/hyperlink" Target="https://mathsdefinitions.com/2021/02/23/grouped-tally-chart/" TargetMode="External"/><Relationship Id="rId20" Type="http://schemas.openxmlformats.org/officeDocument/2006/relationships/hyperlink" Target="https://mathsdefinitions.com/2021/02/23/line-graph/" TargetMode="External"/><Relationship Id="rId29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athsdefinitions.com/2021/01/06/median/" TargetMode="External"/><Relationship Id="rId11" Type="http://schemas.openxmlformats.org/officeDocument/2006/relationships/hyperlink" Target="https://mathsdefinitions.com/2021/02/23/tally-chart/" TargetMode="External"/><Relationship Id="rId24" Type="http://schemas.openxmlformats.org/officeDocument/2006/relationships/image" Target="../media/image2.png"/><Relationship Id="rId32" Type="http://schemas.openxmlformats.org/officeDocument/2006/relationships/image" Target="../media/image10.png"/><Relationship Id="rId5" Type="http://schemas.openxmlformats.org/officeDocument/2006/relationships/hyperlink" Target="https://mathsdefinitions.com/2021/01/06/mode/" TargetMode="External"/><Relationship Id="rId15" Type="http://schemas.openxmlformats.org/officeDocument/2006/relationships/hyperlink" Target="https://mathsdefinitions.com/2021/02/23/class/" TargetMode="External"/><Relationship Id="rId23" Type="http://schemas.openxmlformats.org/officeDocument/2006/relationships/image" Target="../media/image1.png"/><Relationship Id="rId28" Type="http://schemas.openxmlformats.org/officeDocument/2006/relationships/image" Target="../media/image6.png"/><Relationship Id="rId10" Type="http://schemas.openxmlformats.org/officeDocument/2006/relationships/hyperlink" Target="https://mathsdefinitions.com/2021/02/23/bar-line-chart/" TargetMode="External"/><Relationship Id="rId19" Type="http://schemas.openxmlformats.org/officeDocument/2006/relationships/hyperlink" Target="https://mathsdefinitions.com/2021/01/13/compare/" TargetMode="External"/><Relationship Id="rId31" Type="http://schemas.openxmlformats.org/officeDocument/2006/relationships/image" Target="../media/image9.png"/><Relationship Id="rId4" Type="http://schemas.openxmlformats.org/officeDocument/2006/relationships/hyperlink" Target="https://mathsdefinitions.com/2021/01/06/range/" TargetMode="External"/><Relationship Id="rId9" Type="http://schemas.openxmlformats.org/officeDocument/2006/relationships/hyperlink" Target="https://mathsdefinitions.com/2021/02/23/bar-chart/" TargetMode="External"/><Relationship Id="rId14" Type="http://schemas.openxmlformats.org/officeDocument/2006/relationships/hyperlink" Target="https://mathsdefinitions.com/2021/02/23/group/" TargetMode="External"/><Relationship Id="rId22" Type="http://schemas.openxmlformats.org/officeDocument/2006/relationships/hyperlink" Target="https://mathsdefinitions.com/2021/02/23/compound-bar-chart/" TargetMode="External"/><Relationship Id="rId27" Type="http://schemas.openxmlformats.org/officeDocument/2006/relationships/image" Target="../media/image5.png"/><Relationship Id="rId30" Type="http://schemas.openxmlformats.org/officeDocument/2006/relationships/image" Target="../media/image8.png"/><Relationship Id="rId8" Type="http://schemas.openxmlformats.org/officeDocument/2006/relationships/hyperlink" Target="https://mathsdefinitions.com/2021/02/23/key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201450" y="1078983"/>
            <a:ext cx="234435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Keywords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Data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Value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Range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Mode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Modal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Median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Pictogram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Key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Bar Chart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Bar-Line Chart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  <a:hlinkClick r:id="rId11"/>
              </a:rPr>
              <a:t>Tally Chart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  <a:hlinkClick r:id="rId12"/>
              </a:rPr>
              <a:t>Frequency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  <a:hlinkClick r:id="rId13"/>
              </a:rPr>
              <a:t>Frequency Table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  <a:hlinkClick r:id="rId14"/>
              </a:rPr>
              <a:t>Groups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  <a:hlinkClick r:id="rId15"/>
              </a:rPr>
              <a:t>Classes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  <a:hlinkClick r:id="rId16"/>
              </a:rPr>
              <a:t>Grouped Tally Chart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  <a:hlinkClick r:id="rId17"/>
              </a:rPr>
              <a:t>Modal Class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  <a:hlinkClick r:id="rId18"/>
              </a:rPr>
              <a:t>Grouped Frequency Table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  <a:hlinkClick r:id="rId19"/>
              </a:rPr>
              <a:t>Compare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  <a:hlinkClick r:id="rId20"/>
              </a:rPr>
              <a:t>Line Graph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  <a:hlinkClick r:id="rId21"/>
              </a:rPr>
              <a:t>Dual Bar Chart</a:t>
            </a: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  <a:hlinkClick r:id="rId22"/>
              </a:rPr>
              <a:t>Compound Bar Chart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6135" y="6275001"/>
            <a:ext cx="44275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Prior Knowledge</a:t>
            </a:r>
          </a:p>
          <a:p>
            <a:r>
              <a:rPr lang="en-GB" sz="1200" dirty="0"/>
              <a:t>Averages, drawing axes, labelling axes, tallying, pencil and ruler skills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364470" y="78571"/>
            <a:ext cx="478504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WBS </a:t>
            </a:r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Maths</a:t>
            </a:r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Knowledge </a:t>
            </a:r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Organiser</a:t>
            </a:r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 </a:t>
            </a:r>
            <a:r>
              <a:rPr lang="en-US" sz="2400" b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unit 3 - graphs, </a:t>
            </a:r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tables and charts</a:t>
            </a:r>
          </a:p>
        </p:txBody>
      </p:sp>
      <p:graphicFrame>
        <p:nvGraphicFramePr>
          <p:cNvPr id="98" name="Table 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841243"/>
              </p:ext>
            </p:extLst>
          </p:nvPr>
        </p:nvGraphicFramePr>
        <p:xfrm>
          <a:off x="365761" y="1078983"/>
          <a:ext cx="6753496" cy="158797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{D7AC3CCA-C797-4891-BE02-D94E43425B78}</a:tableStyleId>
              </a:tblPr>
              <a:tblGrid>
                <a:gridCol w="6753496">
                  <a:extLst>
                    <a:ext uri="{9D8B030D-6E8A-4147-A177-3AD203B41FA5}">
                      <a16:colId xmlns:a16="http://schemas.microsoft.com/office/drawing/2014/main" val="774821660"/>
                    </a:ext>
                  </a:extLst>
                </a:gridCol>
              </a:tblGrid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</a:rPr>
                        <a:t>I can complete and read information from tables and distance charts.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6043899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r>
                        <a:rPr lang="en-GB" sz="1200" b="0" dirty="0">
                          <a:effectLst/>
                        </a:rPr>
                        <a:t>I can draw pie charts and read information from them.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4659486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r>
                        <a:rPr lang="en-GB" sz="1200" b="0" dirty="0">
                          <a:effectLst/>
                        </a:rPr>
                        <a:t>I can draw and interpret data from bar charts and stem and leaf.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651340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r>
                        <a:rPr lang="en-GB" sz="1200" b="0" dirty="0">
                          <a:effectLst/>
                        </a:rPr>
                        <a:t>I can draw and interpret time series graphs and scatter diagrams draw a line of best</a:t>
                      </a:r>
                      <a:r>
                        <a:rPr lang="en-GB" sz="1200" b="0" baseline="0" dirty="0">
                          <a:effectLst/>
                        </a:rPr>
                        <a:t> fit.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5207484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r>
                        <a:rPr lang="en-GB" sz="1200" b="0" dirty="0">
                          <a:effectLst/>
                        </a:rPr>
                        <a:t>I can design data collection sheets and two-way tables and</a:t>
                      </a:r>
                      <a:r>
                        <a:rPr lang="en-GB" sz="1200" b="0" baseline="0" dirty="0">
                          <a:effectLst/>
                        </a:rPr>
                        <a:t> use them to solve problems.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9508497"/>
                  </a:ext>
                </a:extLst>
              </a:tr>
            </a:tbl>
          </a:graphicData>
        </a:graphic>
      </p:graphicFrame>
      <p:sp>
        <p:nvSpPr>
          <p:cNvPr id="99" name="Rectangle 98"/>
          <p:cNvSpPr/>
          <p:nvPr/>
        </p:nvSpPr>
        <p:spPr>
          <a:xfrm>
            <a:off x="5204263" y="6204903"/>
            <a:ext cx="15840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Corbett Maths Clip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7547421" y="6189129"/>
            <a:ext cx="14322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Hegarty maths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7298130" y="1078983"/>
            <a:ext cx="2247671" cy="15879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Rectangle 103"/>
          <p:cNvSpPr/>
          <p:nvPr/>
        </p:nvSpPr>
        <p:spPr>
          <a:xfrm>
            <a:off x="365760" y="2716963"/>
            <a:ext cx="2111722" cy="23962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BB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5933472" y="4047617"/>
            <a:ext cx="3612330" cy="21230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Rectangle 105"/>
          <p:cNvSpPr/>
          <p:nvPr/>
        </p:nvSpPr>
        <p:spPr>
          <a:xfrm>
            <a:off x="365761" y="6319895"/>
            <a:ext cx="4447308" cy="369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Rectangle 107"/>
          <p:cNvSpPr/>
          <p:nvPr/>
        </p:nvSpPr>
        <p:spPr>
          <a:xfrm>
            <a:off x="4997806" y="6274101"/>
            <a:ext cx="1996933" cy="4625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ectangle 108"/>
          <p:cNvSpPr/>
          <p:nvPr/>
        </p:nvSpPr>
        <p:spPr>
          <a:xfrm>
            <a:off x="7057545" y="6291203"/>
            <a:ext cx="2460264" cy="4543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410653" y="2714706"/>
            <a:ext cx="1702069" cy="2899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Displaying discrete data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436667" y="3034372"/>
            <a:ext cx="1392686" cy="960768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471669" y="3909469"/>
            <a:ext cx="1395400" cy="256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Composite bar chart</a:t>
            </a:r>
            <a:endParaRPr lang="en-GB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667925" y="4060932"/>
            <a:ext cx="18473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sz="1000" dirty="0"/>
          </a:p>
        </p:txBody>
      </p:sp>
      <p:sp>
        <p:nvSpPr>
          <p:cNvPr id="21" name="Rectangle 20"/>
          <p:cNvSpPr/>
          <p:nvPr/>
        </p:nvSpPr>
        <p:spPr>
          <a:xfrm>
            <a:off x="6073693" y="3700936"/>
            <a:ext cx="94448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Distance chart</a:t>
            </a:r>
            <a:endParaRPr lang="en-GB" sz="1000" dirty="0"/>
          </a:p>
        </p:txBody>
      </p:sp>
      <p:sp>
        <p:nvSpPr>
          <p:cNvPr id="22" name="Rectangle 21"/>
          <p:cNvSpPr/>
          <p:nvPr/>
        </p:nvSpPr>
        <p:spPr>
          <a:xfrm>
            <a:off x="675192" y="4843423"/>
            <a:ext cx="91563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Stem and leaf</a:t>
            </a:r>
            <a:endParaRPr lang="en-GB" sz="1000" dirty="0"/>
          </a:p>
        </p:txBody>
      </p:sp>
      <p:sp>
        <p:nvSpPr>
          <p:cNvPr id="23" name="Rectangle 22"/>
          <p:cNvSpPr/>
          <p:nvPr/>
        </p:nvSpPr>
        <p:spPr>
          <a:xfrm>
            <a:off x="669451" y="4206785"/>
            <a:ext cx="721672" cy="1839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Height of plants</a:t>
            </a:r>
            <a:endParaRPr lang="en-GB" sz="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761622" y="3586057"/>
            <a:ext cx="1003801" cy="2496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Train timetable</a:t>
            </a:r>
            <a:endParaRPr lang="en-GB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28043" y="5389495"/>
            <a:ext cx="18473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sz="1000" dirty="0"/>
          </a:p>
        </p:txBody>
      </p:sp>
      <p:sp>
        <p:nvSpPr>
          <p:cNvPr id="27" name="TextBox 26"/>
          <p:cNvSpPr txBox="1"/>
          <p:nvPr/>
        </p:nvSpPr>
        <p:spPr>
          <a:xfrm>
            <a:off x="2532761" y="2725103"/>
            <a:ext cx="3348182" cy="18360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8" name="Rectangle 27"/>
          <p:cNvSpPr/>
          <p:nvPr/>
        </p:nvSpPr>
        <p:spPr>
          <a:xfrm>
            <a:off x="2271473" y="5629450"/>
            <a:ext cx="179518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000" dirty="0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2553352" y="2892195"/>
            <a:ext cx="1464380" cy="1119251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2522375" y="2659206"/>
            <a:ext cx="1912896" cy="2812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Displaying continuous data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4147764" y="2883493"/>
            <a:ext cx="1606770" cy="1171036"/>
          </a:xfrm>
          <a:prstGeom prst="rect">
            <a:avLst/>
          </a:prstGeom>
        </p:spPr>
      </p:pic>
      <p:sp>
        <p:nvSpPr>
          <p:cNvPr id="96" name="Rectangle 95"/>
          <p:cNvSpPr/>
          <p:nvPr/>
        </p:nvSpPr>
        <p:spPr>
          <a:xfrm>
            <a:off x="2530012" y="3985827"/>
            <a:ext cx="286250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Frequency table                           Frequency diagram</a:t>
            </a:r>
          </a:p>
          <a:p>
            <a:r>
              <a:rPr lang="en-GB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Modal class is the class with the highest frequency</a:t>
            </a:r>
          </a:p>
          <a:p>
            <a:r>
              <a:rPr lang="en-GB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Range is the highest time – lowest time</a:t>
            </a:r>
            <a:endParaRPr lang="en-GB" sz="1000" dirty="0"/>
          </a:p>
        </p:txBody>
      </p:sp>
      <p:sp>
        <p:nvSpPr>
          <p:cNvPr id="97" name="TextBox 96"/>
          <p:cNvSpPr txBox="1"/>
          <p:nvPr/>
        </p:nvSpPr>
        <p:spPr>
          <a:xfrm>
            <a:off x="1807584" y="3987787"/>
            <a:ext cx="592396" cy="246221"/>
          </a:xfrm>
          <a:prstGeom prst="rect">
            <a:avLst/>
          </a:prstGeom>
          <a:noFill/>
          <a:ln w="12700"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KEY</a:t>
            </a:r>
          </a:p>
        </p:txBody>
      </p:sp>
      <p:cxnSp>
        <p:nvCxnSpPr>
          <p:cNvPr id="112" name="Straight Arrow Connector 111"/>
          <p:cNvCxnSpPr>
            <a:endCxn id="4" idx="3"/>
          </p:cNvCxnSpPr>
          <p:nvPr/>
        </p:nvCxnSpPr>
        <p:spPr>
          <a:xfrm flipH="1" flipV="1">
            <a:off x="1829353" y="3514756"/>
            <a:ext cx="432315" cy="48038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5174000" y="2907788"/>
            <a:ext cx="636569" cy="246221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No gaps</a:t>
            </a:r>
          </a:p>
        </p:txBody>
      </p:sp>
      <p:cxnSp>
        <p:nvCxnSpPr>
          <p:cNvPr id="116" name="Straight Arrow Connector 115"/>
          <p:cNvCxnSpPr>
            <a:stCxn id="114" idx="1"/>
          </p:cNvCxnSpPr>
          <p:nvPr/>
        </p:nvCxnSpPr>
        <p:spPr>
          <a:xfrm flipH="1">
            <a:off x="4838738" y="3030899"/>
            <a:ext cx="335262" cy="2925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929737" y="6365112"/>
            <a:ext cx="22721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50, 53, 56, 57, 147, 128, 155, 156, 160, 162, 318, 320, 321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011064" y="6442055"/>
            <a:ext cx="22995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205, 402, 403, 414-421, 441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1220052" y="5191514"/>
            <a:ext cx="1187887" cy="110139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512775" y="4346518"/>
            <a:ext cx="1778772" cy="536406"/>
          </a:xfrm>
          <a:prstGeom prst="rect">
            <a:avLst/>
          </a:prstGeom>
        </p:spPr>
      </p:pic>
      <p:cxnSp>
        <p:nvCxnSpPr>
          <p:cNvPr id="33" name="Straight Arrow Connector 32"/>
          <p:cNvCxnSpPr>
            <a:stCxn id="97" idx="2"/>
          </p:cNvCxnSpPr>
          <p:nvPr/>
        </p:nvCxnSpPr>
        <p:spPr>
          <a:xfrm flipH="1">
            <a:off x="1703481" y="4234008"/>
            <a:ext cx="400301" cy="27650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5936222" y="2742059"/>
            <a:ext cx="3609579" cy="12457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6018415" y="2925048"/>
            <a:ext cx="1149824" cy="829900"/>
          </a:xfrm>
          <a:prstGeom prst="rect">
            <a:avLst/>
          </a:prstGeom>
        </p:spPr>
      </p:pic>
      <p:sp>
        <p:nvSpPr>
          <p:cNvPr id="57" name="Rectangle 56"/>
          <p:cNvSpPr/>
          <p:nvPr/>
        </p:nvSpPr>
        <p:spPr>
          <a:xfrm>
            <a:off x="6018415" y="2689884"/>
            <a:ext cx="2078261" cy="2899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Displaying distance and times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7160321" y="2934926"/>
            <a:ext cx="2307287" cy="605626"/>
          </a:xfrm>
          <a:prstGeom prst="rect">
            <a:avLst/>
          </a:prstGeom>
        </p:spPr>
      </p:pic>
      <p:sp>
        <p:nvSpPr>
          <p:cNvPr id="59" name="Rectangle 58"/>
          <p:cNvSpPr/>
          <p:nvPr/>
        </p:nvSpPr>
        <p:spPr>
          <a:xfrm>
            <a:off x="351990" y="5149803"/>
            <a:ext cx="2122745" cy="11429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2530011" y="4589311"/>
            <a:ext cx="3350931" cy="7568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328043" y="5090544"/>
            <a:ext cx="906017" cy="2812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 series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3342797" y="4597707"/>
            <a:ext cx="2103328" cy="720095"/>
          </a:xfrm>
          <a:prstGeom prst="rect">
            <a:avLst/>
          </a:prstGeom>
        </p:spPr>
      </p:pic>
      <p:sp>
        <p:nvSpPr>
          <p:cNvPr id="63" name="Rectangle 62"/>
          <p:cNvSpPr/>
          <p:nvPr/>
        </p:nvSpPr>
        <p:spPr>
          <a:xfrm>
            <a:off x="2474735" y="4537712"/>
            <a:ext cx="1109150" cy="2899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Two way table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6266571" y="4194384"/>
            <a:ext cx="3141757" cy="1917802"/>
          </a:xfrm>
          <a:prstGeom prst="rect">
            <a:avLst/>
          </a:prstGeom>
        </p:spPr>
      </p:pic>
      <p:sp>
        <p:nvSpPr>
          <p:cNvPr id="65" name="Rectangle 64"/>
          <p:cNvSpPr/>
          <p:nvPr/>
        </p:nvSpPr>
        <p:spPr>
          <a:xfrm>
            <a:off x="6002690" y="3979028"/>
            <a:ext cx="747320" cy="2812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Pie chart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515745" y="5374119"/>
            <a:ext cx="3350931" cy="8715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/>
          <p:cNvSpPr/>
          <p:nvPr/>
        </p:nvSpPr>
        <p:spPr>
          <a:xfrm>
            <a:off x="2474735" y="5340621"/>
            <a:ext cx="1090620" cy="8244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Scatter graphs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Line-of-best-fit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3503445" y="5404731"/>
            <a:ext cx="2263477" cy="773963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3661268" y="5606537"/>
            <a:ext cx="356464" cy="26913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463443" y="5663481"/>
            <a:ext cx="379409" cy="24654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3181800" y="5741104"/>
            <a:ext cx="137218" cy="16892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58" name="Picture 57">
            <a:extLst>
              <a:ext uri="{FF2B5EF4-FFF2-40B4-BE49-F238E27FC236}">
                <a16:creationId xmlns:a16="http://schemas.microsoft.com/office/drawing/2014/main" id="{93487039-C721-4539-AE25-6D638BB24E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2521" y="74619"/>
            <a:ext cx="755524" cy="851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0088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5fbe73b-9a72-4d50-b2b2-08fdf0b17659">
      <Terms xmlns="http://schemas.microsoft.com/office/infopath/2007/PartnerControls"/>
    </lcf76f155ced4ddcb4097134ff3c332f>
    <TaxCatchAll xmlns="3c6a8a19-850e-4e6d-b668-06043a1b812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E49646ABB426428306D7A7428B66D7" ma:contentTypeVersion="10" ma:contentTypeDescription="Create a new document." ma:contentTypeScope="" ma:versionID="9154aa333d93fa8aeb6e53dd94377659">
  <xsd:schema xmlns:xsd="http://www.w3.org/2001/XMLSchema" xmlns:xs="http://www.w3.org/2001/XMLSchema" xmlns:p="http://schemas.microsoft.com/office/2006/metadata/properties" xmlns:ns2="45fbe73b-9a72-4d50-b2b2-08fdf0b17659" xmlns:ns3="3c6a8a19-850e-4e6d-b668-06043a1b812c" targetNamespace="http://schemas.microsoft.com/office/2006/metadata/properties" ma:root="true" ma:fieldsID="b0ada63d875fb9eaebc8a27a4fd94e1c" ns2:_="" ns3:_="">
    <xsd:import namespace="45fbe73b-9a72-4d50-b2b2-08fdf0b17659"/>
    <xsd:import namespace="3c6a8a19-850e-4e6d-b668-06043a1b81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be73b-9a72-4d50-b2b2-08fdf0b176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8b488997-0acd-4d98-a2b2-01788e10e0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6a8a19-850e-4e6d-b668-06043a1b812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257235a6-1abd-4974-9f23-dd5b2cb6515c}" ma:internalName="TaxCatchAll" ma:showField="CatchAllData" ma:web="3c6a8a19-850e-4e6d-b668-06043a1b81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EC587CF-3FC2-4D79-9FFD-72055BB50E37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B9462ADF-444A-45EA-9832-48E896590B81}"/>
</file>

<file path=customXml/itemProps3.xml><?xml version="1.0" encoding="utf-8"?>
<ds:datastoreItem xmlns:ds="http://schemas.openxmlformats.org/officeDocument/2006/customXml" ds:itemID="{F5333C8A-1297-486A-8B58-BA8A1EAEF8B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1110</TotalTime>
  <Words>255</Words>
  <Application>Microsoft Office PowerPoint</Application>
  <PresentationFormat>A4 Paper (210x297 mm)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Telford &amp; Wrekin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Brown, Stephanie</dc:creator>
  <cp:lastModifiedBy>Jane Spendlove</cp:lastModifiedBy>
  <cp:revision>29</cp:revision>
  <cp:lastPrinted>2020-03-03T12:40:25Z</cp:lastPrinted>
  <dcterms:created xsi:type="dcterms:W3CDTF">2019-09-17T19:28:20Z</dcterms:created>
  <dcterms:modified xsi:type="dcterms:W3CDTF">2023-01-27T09:50:15Z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0x01010057E49646ABB426428306D7A7428B66D7</vt:lpwstr>
  </property>
</Properties>
</file>