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9.png"/><Relationship Id="rId3" Type="http://schemas.openxmlformats.org/officeDocument/2006/relationships/hyperlink" Target="https://mathsdefinitions.com/2021/01/06/numerator/" TargetMode="External"/><Relationship Id="rId21" Type="http://schemas.openxmlformats.org/officeDocument/2006/relationships/image" Target="../media/image13.png"/><Relationship Id="rId7" Type="http://schemas.openxmlformats.org/officeDocument/2006/relationships/hyperlink" Target="https://mathsdefinitions.com/2021/02/23/improper-fraction/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8.png"/><Relationship Id="rId25" Type="http://schemas.openxmlformats.org/officeDocument/2006/relationships/image" Target="../media/image16.jpeg"/><Relationship Id="rId2" Type="http://schemas.openxmlformats.org/officeDocument/2006/relationships/hyperlink" Target="https://mathsdefinitions.com/2021/01/06/denominator/" TargetMode="Externa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2/23/mixed-number/" TargetMode="External"/><Relationship Id="rId11" Type="http://schemas.openxmlformats.org/officeDocument/2006/relationships/image" Target="../media/image4.png"/><Relationship Id="rId24" Type="http://schemas.openxmlformats.org/officeDocument/2006/relationships/image" Target="../media/image15.png"/><Relationship Id="rId5" Type="http://schemas.openxmlformats.org/officeDocument/2006/relationships/hyperlink" Target="https://mathsdefinitions.com/2021/02/23/reciprocal/" TargetMode="External"/><Relationship Id="rId23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image" Target="../media/image11.png"/><Relationship Id="rId4" Type="http://schemas.openxmlformats.org/officeDocument/2006/relationships/hyperlink" Target="https://mathsdefinitions.com/2021/02/23/unit-fraction/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12713" y="1078983"/>
            <a:ext cx="25460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>
                <a:hlinkClick r:id="rId2"/>
              </a:rPr>
              <a:t>Denominator</a:t>
            </a:r>
            <a:r>
              <a:rPr lang="en-GB" sz="1400" dirty="0"/>
              <a:t>, </a:t>
            </a:r>
            <a:r>
              <a:rPr lang="en-GB" sz="1400" dirty="0">
                <a:hlinkClick r:id="rId3"/>
              </a:rPr>
              <a:t>Numerator</a:t>
            </a:r>
            <a:r>
              <a:rPr lang="en-GB" sz="1400" dirty="0"/>
              <a:t>, </a:t>
            </a:r>
            <a:r>
              <a:rPr lang="en-GB" sz="1400" dirty="0">
                <a:hlinkClick r:id="rId4"/>
              </a:rPr>
              <a:t>Unit Fraction</a:t>
            </a:r>
            <a:r>
              <a:rPr lang="en-GB" sz="1400" dirty="0"/>
              <a:t>, </a:t>
            </a:r>
            <a:r>
              <a:rPr lang="en-GB" sz="1400" dirty="0">
                <a:hlinkClick r:id="rId5"/>
              </a:rPr>
              <a:t>Reciprocal</a:t>
            </a:r>
            <a:r>
              <a:rPr lang="en-GB" sz="1400" dirty="0"/>
              <a:t>, </a:t>
            </a:r>
            <a:r>
              <a:rPr lang="en-GB" sz="1400" dirty="0">
                <a:hlinkClick r:id="rId6"/>
              </a:rPr>
              <a:t>Mixed Number</a:t>
            </a:r>
            <a:r>
              <a:rPr lang="en-GB" sz="1400" dirty="0"/>
              <a:t>, </a:t>
            </a:r>
            <a:r>
              <a:rPr lang="en-GB" sz="1400" dirty="0">
                <a:hlinkClick r:id="rId7"/>
              </a:rPr>
              <a:t>Improper Fraction</a:t>
            </a:r>
            <a:endParaRPr lang="en-GB" sz="1400" dirty="0"/>
          </a:p>
          <a:p>
            <a:endParaRPr lang="en-GB" dirty="0"/>
          </a:p>
          <a:p>
            <a:endParaRPr lang="en-GB" dirty="0"/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59" y="6085189"/>
            <a:ext cx="438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000" dirty="0"/>
              <a:t>Place value, division, numerator, denominator, equivalent fractions, fraction of amount, LCM, convert between mixed numbers and improper fractions.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75791" y="91364"/>
            <a:ext cx="61490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4 -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Fractons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decimals and percentages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789116"/>
              </p:ext>
            </p:extLst>
          </p:nvPr>
        </p:nvGraphicFramePr>
        <p:xfrm>
          <a:off x="365761" y="1078983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add and subtract</a:t>
                      </a:r>
                      <a:r>
                        <a:rPr lang="en-GB" sz="1200" b="0" baseline="0" dirty="0">
                          <a:effectLst/>
                        </a:rPr>
                        <a:t> fractions, including mixed numbers.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multiply and divide fractions, including mixed numbers.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convert fractions to decimals to percentages….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order fractions decimals and percentages.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fractions of amount.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12713" y="1078983"/>
            <a:ext cx="254602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5759" y="2716962"/>
            <a:ext cx="4209954" cy="1338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625851" y="2707413"/>
            <a:ext cx="5132884" cy="1347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6129808"/>
            <a:ext cx="4424843" cy="559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134865"/>
            <a:ext cx="2300323" cy="554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34865"/>
            <a:ext cx="2345930" cy="554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10653" y="2714706"/>
            <a:ext cx="1873270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and subtract fractions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04515" y="4148204"/>
            <a:ext cx="10372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Ordering FDP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4514" y="4127097"/>
            <a:ext cx="3176005" cy="19580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4575713" y="2730797"/>
            <a:ext cx="2024721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Multiply and divide fractions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5759" y="4088289"/>
            <a:ext cx="3295509" cy="55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Converting Fractions – decimals - percentages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7974" y="4133936"/>
            <a:ext cx="3090122" cy="1961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950763" y="6275335"/>
            <a:ext cx="232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121, 122, 123, 124, 125, 126, 127, 128, 131, 133, 134, 137, 142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69585" y="6327316"/>
            <a:ext cx="1658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59 - 67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485" y="3016154"/>
            <a:ext cx="3687809" cy="98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0473" y="3341513"/>
            <a:ext cx="1685050" cy="5304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78618" y="2992213"/>
            <a:ext cx="1686904" cy="3373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17463" y="2738412"/>
            <a:ext cx="1059092" cy="12778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27626" y="3120882"/>
            <a:ext cx="2124050" cy="2244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06499" y="3391033"/>
            <a:ext cx="752381" cy="4571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8430096" y="3507287"/>
            <a:ext cx="317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30163" y="3352020"/>
            <a:ext cx="421513" cy="6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31010" y="3362290"/>
                <a:ext cx="516745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010" y="3362290"/>
                <a:ext cx="516745" cy="5259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9132140" y="3494625"/>
            <a:ext cx="317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3084" y="4329675"/>
            <a:ext cx="2551456" cy="17301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43804" y="4394864"/>
            <a:ext cx="3092840" cy="27173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794240" y="4700780"/>
            <a:ext cx="2081712" cy="336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806868" y="5687156"/>
            <a:ext cx="2342947" cy="3792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42" name="TextBox 41"/>
          <p:cNvSpPr txBox="1"/>
          <p:nvPr/>
        </p:nvSpPr>
        <p:spPr>
          <a:xfrm>
            <a:off x="3543804" y="5012846"/>
            <a:ext cx="231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Convert all to decimals first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27154" y="5289845"/>
            <a:ext cx="2315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0.375,  0.357,  0.335,  0.35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42510" y="5048448"/>
            <a:ext cx="156159" cy="27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14058" y="4963170"/>
            <a:ext cx="66502" cy="379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70579" y="4968147"/>
            <a:ext cx="0" cy="374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61462" y="4963170"/>
            <a:ext cx="199505" cy="379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23118" y="5525584"/>
            <a:ext cx="1819534" cy="161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575713" y="5505195"/>
            <a:ext cx="825900" cy="255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289367" y="5537135"/>
            <a:ext cx="794822" cy="2220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044612" y="5547394"/>
            <a:ext cx="543461" cy="2823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39835" y="4130241"/>
            <a:ext cx="3018900" cy="19580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6767515" y="4142473"/>
            <a:ext cx="1407758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Fraction of amount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831180" y="4435936"/>
            <a:ext cx="833030" cy="42864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630959" y="4361799"/>
            <a:ext cx="2120717" cy="318691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>
          <a:xfrm flipV="1">
            <a:off x="7119257" y="4423704"/>
            <a:ext cx="508369" cy="9010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724605" y="4801187"/>
                <a:ext cx="231549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Divide by the denominator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18 </m:t>
                      </m:r>
                      <m:r>
                        <a:rPr lang="en-GB" sz="1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÷9 =2</m:t>
                      </m:r>
                    </m:oMath>
                  </m:oMathPara>
                </a14:m>
                <a:endParaRPr lang="en-GB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GB" sz="1200" dirty="0"/>
                  <a:t>Multiply by the numerator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1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 =4</m:t>
                      </m:r>
                    </m:oMath>
                  </m:oMathPara>
                </a14:m>
                <a:endParaRPr lang="en-GB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605" y="4801187"/>
                <a:ext cx="2315498" cy="892552"/>
              </a:xfrm>
              <a:prstGeom prst="rect">
                <a:avLst/>
              </a:prstGeom>
              <a:blipFill>
                <a:blip r:embed="rId23"/>
                <a:stretch>
                  <a:fillRect t="-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507631" y="5684715"/>
            <a:ext cx="310279" cy="31027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881614" y="5666982"/>
            <a:ext cx="637347" cy="32795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7387559" y="5688579"/>
            <a:ext cx="154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=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47" y="87035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0AE6FC-A065-4FE9-9CC0-F746C80E8E1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B97E8F-7F20-4D35-9BD0-E23F9D230FCE}"/>
</file>

<file path=customXml/itemProps3.xml><?xml version="1.0" encoding="utf-8"?>
<ds:datastoreItem xmlns:ds="http://schemas.openxmlformats.org/officeDocument/2006/customXml" ds:itemID="{33A763BC-A014-47DB-943A-8403361B26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190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42</cp:revision>
  <cp:lastPrinted>2019-10-23T11:02:46Z</cp:lastPrinted>
  <dcterms:created xsi:type="dcterms:W3CDTF">2019-09-17T19:28:20Z</dcterms:created>
  <dcterms:modified xsi:type="dcterms:W3CDTF">2023-01-27T09:52:19Z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