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png"/><Relationship Id="rId18" Type="http://schemas.openxmlformats.org/officeDocument/2006/relationships/image" Target="../media/image9.png"/><Relationship Id="rId3" Type="http://schemas.openxmlformats.org/officeDocument/2006/relationships/hyperlink" Target="https://mathsdefinitions.com/2021/01/06/numerator/" TargetMode="External"/><Relationship Id="rId21" Type="http://schemas.openxmlformats.org/officeDocument/2006/relationships/image" Target="../media/image13.png"/><Relationship Id="rId7" Type="http://schemas.openxmlformats.org/officeDocument/2006/relationships/hyperlink" Target="https://mathsdefinitions.com/2021/02/23/improper-fraction/" TargetMode="External"/><Relationship Id="rId12" Type="http://schemas.openxmlformats.org/officeDocument/2006/relationships/image" Target="../media/image5.png"/><Relationship Id="rId17" Type="http://schemas.openxmlformats.org/officeDocument/2006/relationships/image" Target="../media/image8.png"/><Relationship Id="rId25" Type="http://schemas.openxmlformats.org/officeDocument/2006/relationships/image" Target="../media/image16.jpeg"/><Relationship Id="rId2" Type="http://schemas.openxmlformats.org/officeDocument/2006/relationships/hyperlink" Target="https://mathsdefinitions.com/2021/01/06/denominator/" TargetMode="External"/><Relationship Id="rId16" Type="http://schemas.openxmlformats.org/officeDocument/2006/relationships/image" Target="../media/image10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thsdefinitions.com/2021/02/23/mixed-number/" TargetMode="External"/><Relationship Id="rId11" Type="http://schemas.openxmlformats.org/officeDocument/2006/relationships/image" Target="../media/image4.png"/><Relationship Id="rId24" Type="http://schemas.openxmlformats.org/officeDocument/2006/relationships/image" Target="../media/image15.png"/><Relationship Id="rId5" Type="http://schemas.openxmlformats.org/officeDocument/2006/relationships/hyperlink" Target="https://mathsdefinitions.com/2021/02/23/reciprocal/" TargetMode="External"/><Relationship Id="rId23" Type="http://schemas.openxmlformats.org/officeDocument/2006/relationships/image" Target="../media/image16.png"/><Relationship Id="rId10" Type="http://schemas.openxmlformats.org/officeDocument/2006/relationships/image" Target="../media/image3.png"/><Relationship Id="rId19" Type="http://schemas.openxmlformats.org/officeDocument/2006/relationships/image" Target="../media/image11.png"/><Relationship Id="rId4" Type="http://schemas.openxmlformats.org/officeDocument/2006/relationships/hyperlink" Target="https://mathsdefinitions.com/2021/02/23/unit-fraction/" TargetMode="External"/><Relationship Id="rId9" Type="http://schemas.openxmlformats.org/officeDocument/2006/relationships/image" Target="../media/image2.png"/><Relationship Id="rId14" Type="http://schemas.openxmlformats.org/officeDocument/2006/relationships/image" Target="../media/image7.png"/><Relationship Id="rId2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12713" y="1078983"/>
            <a:ext cx="25460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400" dirty="0">
                <a:hlinkClick r:id="rId2"/>
              </a:rPr>
              <a:t>Denominator</a:t>
            </a:r>
            <a:r>
              <a:rPr lang="en-GB" sz="1400" dirty="0"/>
              <a:t>, </a:t>
            </a:r>
            <a:r>
              <a:rPr lang="en-GB" sz="1400" dirty="0">
                <a:hlinkClick r:id="rId3"/>
              </a:rPr>
              <a:t>Numerator</a:t>
            </a:r>
            <a:r>
              <a:rPr lang="en-GB" sz="1400" dirty="0"/>
              <a:t>, </a:t>
            </a:r>
            <a:r>
              <a:rPr lang="en-GB" sz="1400" dirty="0">
                <a:hlinkClick r:id="rId4"/>
              </a:rPr>
              <a:t>Unit Fraction</a:t>
            </a:r>
            <a:r>
              <a:rPr lang="en-GB" sz="1400" dirty="0"/>
              <a:t>, </a:t>
            </a:r>
            <a:r>
              <a:rPr lang="en-GB" sz="1400" dirty="0">
                <a:hlinkClick r:id="rId5"/>
              </a:rPr>
              <a:t>Reciprocal</a:t>
            </a:r>
            <a:r>
              <a:rPr lang="en-GB" sz="1400" dirty="0"/>
              <a:t>, </a:t>
            </a:r>
            <a:r>
              <a:rPr lang="en-GB" sz="1400" dirty="0">
                <a:hlinkClick r:id="rId6"/>
              </a:rPr>
              <a:t>Mixed Number</a:t>
            </a:r>
            <a:r>
              <a:rPr lang="en-GB" sz="1400" dirty="0"/>
              <a:t>, </a:t>
            </a:r>
            <a:r>
              <a:rPr lang="en-GB" sz="1400" dirty="0">
                <a:hlinkClick r:id="rId7"/>
              </a:rPr>
              <a:t>Improper Fraction</a:t>
            </a:r>
            <a:endParaRPr lang="en-GB" sz="1400" dirty="0"/>
          </a:p>
          <a:p>
            <a:endParaRPr lang="en-GB" dirty="0"/>
          </a:p>
          <a:p>
            <a:endParaRPr lang="en-GB" dirty="0"/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759" y="6085189"/>
            <a:ext cx="4387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000" dirty="0"/>
              <a:t>Place value, division, numerator, denominator, equivalent fractions, fraction of amount, LCM, convert between mixed numbers and improper fractions.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75791" y="91364"/>
            <a:ext cx="614900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4 -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Fractons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 decimals and percentages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789116"/>
              </p:ext>
            </p:extLst>
          </p:nvPr>
        </p:nvGraphicFramePr>
        <p:xfrm>
          <a:off x="365761" y="1078983"/>
          <a:ext cx="6753496" cy="15879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add and subtract</a:t>
                      </a:r>
                      <a:r>
                        <a:rPr lang="en-GB" sz="1200" b="0" baseline="0" dirty="0">
                          <a:effectLst/>
                        </a:rPr>
                        <a:t> fractions, including mixed numbers.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multiply and divide fractions, including mixed numbers.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convert fractions to decimals to percentages….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order fractions decimals and percentages.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find fractions of amount.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5247162" y="6132123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44908" y="6132123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212713" y="1078983"/>
            <a:ext cx="2546021" cy="1587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365759" y="2716962"/>
            <a:ext cx="4209954" cy="13381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4625851" y="2707413"/>
            <a:ext cx="5132884" cy="13477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365761" y="6129808"/>
            <a:ext cx="4424843" cy="559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97806" y="6134865"/>
            <a:ext cx="2300323" cy="5540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405746" y="6134865"/>
            <a:ext cx="2345930" cy="5540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10653" y="2714706"/>
            <a:ext cx="1873270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and subtract fractions</a:t>
            </a:r>
            <a:endParaRPr lang="en-GB" sz="12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04515" y="4148204"/>
            <a:ext cx="10372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Ordering FDP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04514" y="4127097"/>
            <a:ext cx="3176005" cy="19580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4575713" y="2730797"/>
            <a:ext cx="2024721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Multiply and divide fractions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65759" y="4088289"/>
            <a:ext cx="3295509" cy="557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Converting Fractions – decimals - percentages</a:t>
            </a:r>
            <a:endParaRPr lang="en-GB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67974" y="4133936"/>
            <a:ext cx="3090122" cy="19616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4950763" y="6275335"/>
            <a:ext cx="232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121, 122, 123, 124, 125, 126, 127, 128, 131, 133, 134, 137, 142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69585" y="6327316"/>
            <a:ext cx="1658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59 - 67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9485" y="3016154"/>
            <a:ext cx="3687809" cy="9822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80473" y="3341513"/>
            <a:ext cx="1685050" cy="53047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78618" y="2992213"/>
            <a:ext cx="1686904" cy="33738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17463" y="2738412"/>
            <a:ext cx="1059092" cy="12778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27626" y="3120882"/>
            <a:ext cx="2124050" cy="22446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06499" y="3391033"/>
            <a:ext cx="752381" cy="457143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8430096" y="3507287"/>
            <a:ext cx="3174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30163" y="3352020"/>
            <a:ext cx="421513" cy="60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631010" y="3362290"/>
                <a:ext cx="516745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1010" y="3362290"/>
                <a:ext cx="516745" cy="52597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9132140" y="3494625"/>
            <a:ext cx="3174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3084" y="4329675"/>
            <a:ext cx="2551456" cy="173014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543804" y="4394864"/>
            <a:ext cx="3092840" cy="27173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794240" y="4700780"/>
            <a:ext cx="2081712" cy="3369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806868" y="5687156"/>
            <a:ext cx="2342947" cy="3792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42" name="TextBox 41"/>
          <p:cNvSpPr txBox="1"/>
          <p:nvPr/>
        </p:nvSpPr>
        <p:spPr>
          <a:xfrm>
            <a:off x="3543804" y="5012846"/>
            <a:ext cx="2315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Convert all to decimals first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527154" y="5289845"/>
            <a:ext cx="2315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0.375,  0.357,  0.335,  0.35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42510" y="5048448"/>
            <a:ext cx="156159" cy="275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14058" y="4963170"/>
            <a:ext cx="66502" cy="379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070579" y="4968147"/>
            <a:ext cx="0" cy="374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461462" y="4963170"/>
            <a:ext cx="199505" cy="379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023118" y="5525584"/>
            <a:ext cx="1819534" cy="1615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575713" y="5505195"/>
            <a:ext cx="825900" cy="2554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4289367" y="5537135"/>
            <a:ext cx="794822" cy="2220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5044612" y="5547394"/>
            <a:ext cx="543461" cy="2823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739835" y="4130241"/>
            <a:ext cx="3018900" cy="19580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3" name="Rectangle 62"/>
          <p:cNvSpPr/>
          <p:nvPr/>
        </p:nvSpPr>
        <p:spPr>
          <a:xfrm>
            <a:off x="6767515" y="4142473"/>
            <a:ext cx="1407758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Fraction of amount</a:t>
            </a:r>
            <a:endParaRPr lang="en-GB" sz="12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831180" y="4435936"/>
            <a:ext cx="833030" cy="428647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630959" y="4361799"/>
            <a:ext cx="2120717" cy="318691"/>
          </a:xfrm>
          <a:prstGeom prst="rect">
            <a:avLst/>
          </a:prstGeom>
        </p:spPr>
      </p:pic>
      <p:cxnSp>
        <p:nvCxnSpPr>
          <p:cNvPr id="51" name="Straight Connector 50"/>
          <p:cNvCxnSpPr/>
          <p:nvPr/>
        </p:nvCxnSpPr>
        <p:spPr>
          <a:xfrm flipV="1">
            <a:off x="7119257" y="4423704"/>
            <a:ext cx="508369" cy="9010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724605" y="4801187"/>
                <a:ext cx="2315498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Divide by the denominator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18 </m:t>
                      </m:r>
                      <m:r>
                        <a:rPr lang="en-GB" sz="1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÷9 =2</m:t>
                      </m:r>
                    </m:oMath>
                  </m:oMathPara>
                </a14:m>
                <a:endParaRPr lang="en-GB" sz="1400" dirty="0">
                  <a:solidFill>
                    <a:schemeClr val="accent2">
                      <a:lumMod val="50000"/>
                    </a:schemeClr>
                  </a:solidFill>
                </a:endParaRPr>
              </a:p>
              <a:p>
                <a:r>
                  <a:rPr lang="en-GB" sz="1200" dirty="0"/>
                  <a:t>Multiply by the numerator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en-GB" sz="14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 =4</m:t>
                      </m:r>
                    </m:oMath>
                  </m:oMathPara>
                </a14:m>
                <a:endParaRPr lang="en-GB" sz="14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4605" y="4801187"/>
                <a:ext cx="2315498" cy="892552"/>
              </a:xfrm>
              <a:prstGeom prst="rect">
                <a:avLst/>
              </a:prstGeom>
              <a:blipFill>
                <a:blip r:embed="rId23"/>
                <a:stretch>
                  <a:fillRect t="-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56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507631" y="5684715"/>
            <a:ext cx="310279" cy="310279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881614" y="5666982"/>
            <a:ext cx="637347" cy="327956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7387559" y="5688579"/>
            <a:ext cx="1540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=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347" y="87035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0AE6FC-A065-4FE9-9CC0-F746C80E8E1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7B97E8F-7F20-4D35-9BD0-E23F9D230FCE}"/>
</file>

<file path=customXml/itemProps3.xml><?xml version="1.0" encoding="utf-8"?>
<ds:datastoreItem xmlns:ds="http://schemas.openxmlformats.org/officeDocument/2006/customXml" ds:itemID="{33A763BC-A014-47DB-943A-8403361B26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1421</TotalTime>
  <Words>190</Words>
  <Application>Microsoft Office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Jane Spendlove</cp:lastModifiedBy>
  <cp:revision>42</cp:revision>
  <cp:lastPrinted>2019-10-23T11:02:46Z</cp:lastPrinted>
  <dcterms:created xsi:type="dcterms:W3CDTF">2019-09-17T19:28:20Z</dcterms:created>
  <dcterms:modified xsi:type="dcterms:W3CDTF">2023-01-27T09:52:19Z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