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425D2-2D22-4F2F-B7AB-E538E883F841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1247775"/>
            <a:ext cx="4867275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775"/>
            <a:ext cx="5438775" cy="3930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138"/>
            <a:ext cx="29464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138"/>
            <a:ext cx="29464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D4391-6CD1-4FCD-84AC-9F8CCBF69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795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athsdefinitions.com/2021/01/10/inequality/" TargetMode="External"/><Relationship Id="rId13" Type="http://schemas.openxmlformats.org/officeDocument/2006/relationships/hyperlink" Target="https://mathsdefinitions.com/2021/01/15/nth-term/" TargetMode="External"/><Relationship Id="rId18" Type="http://schemas.openxmlformats.org/officeDocument/2006/relationships/image" Target="../media/image5.png"/><Relationship Id="rId26" Type="http://schemas.openxmlformats.org/officeDocument/2006/relationships/image" Target="../media/image12.png"/><Relationship Id="rId3" Type="http://schemas.openxmlformats.org/officeDocument/2006/relationships/hyperlink" Target="https://mathsdefinitions.com/2021/01/06/operation/" TargetMode="External"/><Relationship Id="rId21" Type="http://schemas.openxmlformats.org/officeDocument/2006/relationships/image" Target="../media/image8.png"/><Relationship Id="rId7" Type="http://schemas.openxmlformats.org/officeDocument/2006/relationships/hyperlink" Target="https://mathsdefinitions.com/2021/01/15/term-algebra/" TargetMode="External"/><Relationship Id="rId12" Type="http://schemas.openxmlformats.org/officeDocument/2006/relationships/hyperlink" Target="https://mathsdefinitions.com/2021/01/06/evaluate/" TargetMode="External"/><Relationship Id="rId17" Type="http://schemas.openxmlformats.org/officeDocument/2006/relationships/image" Target="../media/image4.png"/><Relationship Id="rId25" Type="http://schemas.openxmlformats.org/officeDocument/2006/relationships/image" Target="../media/image11.png"/><Relationship Id="rId2" Type="http://schemas.openxmlformats.org/officeDocument/2006/relationships/hyperlink" Target="https://mathsdefinitions.com/2021/01/06/inverse/" TargetMode="Externa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29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thsdefinitions.com/2021/01/14/coefficient/" TargetMode="External"/><Relationship Id="rId11" Type="http://schemas.openxmlformats.org/officeDocument/2006/relationships/hyperlink" Target="https://mathsdefinitions.com/2021/01/06/calculate/" TargetMode="External"/><Relationship Id="rId24" Type="http://schemas.openxmlformats.org/officeDocument/2006/relationships/image" Target="../media/image10.png"/><Relationship Id="rId5" Type="http://schemas.openxmlformats.org/officeDocument/2006/relationships/hyperlink" Target="https://mathsdefinitions.com/2021/01/06/expression/" TargetMode="External"/><Relationship Id="rId15" Type="http://schemas.openxmlformats.org/officeDocument/2006/relationships/image" Target="../media/image2.png"/><Relationship Id="rId23" Type="http://schemas.openxmlformats.org/officeDocument/2006/relationships/image" Target="../media/image9.png"/><Relationship Id="rId28" Type="http://schemas.openxmlformats.org/officeDocument/2006/relationships/image" Target="../media/image140.png"/><Relationship Id="rId10" Type="http://schemas.openxmlformats.org/officeDocument/2006/relationships/hyperlink" Target="https://mathsdefinitions.com/2021/02/23/formula/" TargetMode="External"/><Relationship Id="rId4" Type="http://schemas.openxmlformats.org/officeDocument/2006/relationships/hyperlink" Target="https://mathsdefinitions.com/2021/01/08/equation/" TargetMode="External"/><Relationship Id="rId9" Type="http://schemas.openxmlformats.org/officeDocument/2006/relationships/hyperlink" Target="https://mathsdefinitions.com/2021/01/06/solve/" TargetMode="External"/><Relationship Id="rId14" Type="http://schemas.openxmlformats.org/officeDocument/2006/relationships/image" Target="../media/image1.png"/><Relationship Id="rId22" Type="http://schemas.openxmlformats.org/officeDocument/2006/relationships/image" Target="../media/image6.png"/><Relationship Id="rId27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1FC5122E-8B84-43E7-A319-80E1BA7ABCAE}"/>
              </a:ext>
            </a:extLst>
          </p:cNvPr>
          <p:cNvSpPr txBox="1"/>
          <p:nvPr/>
        </p:nvSpPr>
        <p:spPr>
          <a:xfrm>
            <a:off x="7212711" y="4498634"/>
            <a:ext cx="1205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Evaluate</a:t>
            </a:r>
          </a:p>
          <a:p>
            <a:r>
              <a:rPr lang="en-GB" sz="1200" dirty="0"/>
              <a:t>	     when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212712" y="4296365"/>
            <a:ext cx="2546023" cy="194627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12713" y="1078983"/>
                <a:ext cx="2546022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Keywords</a:t>
                </a:r>
              </a:p>
              <a:p>
                <a:r>
                  <a:rPr lang="en-GB" sz="1100" dirty="0">
                    <a:hlinkClick r:id="rId2"/>
                  </a:rPr>
                  <a:t>Inverse</a:t>
                </a:r>
                <a:r>
                  <a:rPr lang="en-GB" sz="1100" dirty="0"/>
                  <a:t>, </a:t>
                </a:r>
                <a:r>
                  <a:rPr lang="en-GB" sz="1100" dirty="0">
                    <a:hlinkClick r:id="rId3"/>
                  </a:rPr>
                  <a:t>Operation</a:t>
                </a:r>
                <a:r>
                  <a:rPr lang="en-GB" sz="1100" dirty="0"/>
                  <a:t>, </a:t>
                </a:r>
                <a:r>
                  <a:rPr lang="en-GB" sz="1100" dirty="0">
                    <a:hlinkClick r:id="rId4"/>
                  </a:rPr>
                  <a:t>Equation</a:t>
                </a:r>
                <a:r>
                  <a:rPr lang="en-GB" sz="1100" dirty="0"/>
                  <a:t>, </a:t>
                </a:r>
                <a:r>
                  <a:rPr lang="en-GB" sz="1100" dirty="0">
                    <a:hlinkClick r:id="rId5"/>
                  </a:rPr>
                  <a:t>Expression</a:t>
                </a:r>
                <a:r>
                  <a:rPr lang="en-GB" sz="1100" dirty="0"/>
                  <a:t>, Flowchart, Unknown, </a:t>
                </a:r>
                <a:r>
                  <a:rPr lang="en-GB" sz="1100" dirty="0">
                    <a:hlinkClick r:id="rId6"/>
                  </a:rPr>
                  <a:t>Coefficient</a:t>
                </a:r>
                <a:r>
                  <a:rPr lang="en-GB" sz="1100" dirty="0"/>
                  <a:t>, </a:t>
                </a:r>
                <a:r>
                  <a:rPr lang="en-GB" sz="1100" dirty="0">
                    <a:hlinkClick r:id="rId7"/>
                  </a:rPr>
                  <a:t>Term</a:t>
                </a:r>
                <a:r>
                  <a:rPr lang="en-GB" sz="1100" dirty="0"/>
                  <a:t>, </a:t>
                </a:r>
                <a:r>
                  <a:rPr lang="en-GB" sz="1100" dirty="0">
                    <a:hlinkClick r:id="rId8"/>
                  </a:rPr>
                  <a:t>Inequality</a:t>
                </a:r>
                <a:r>
                  <a:rPr lang="en-GB" sz="1100" dirty="0"/>
                  <a:t>, &lt;, &gt;,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sz="1100" dirty="0"/>
                  <a:t>,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GB" sz="1100" dirty="0"/>
                  <a:t>, </a:t>
                </a:r>
                <a14:m>
                  <m:oMath xmlns:m="http://schemas.openxmlformats.org/officeDocument/2006/math">
                    <m:r>
                      <a:rPr lang="en-GB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GB" sz="1100" dirty="0"/>
                  <a:t>, greater than, less than, </a:t>
                </a:r>
                <a:r>
                  <a:rPr lang="en-GB" sz="1100" dirty="0">
                    <a:hlinkClick r:id="rId9"/>
                  </a:rPr>
                  <a:t>Solve</a:t>
                </a:r>
                <a:r>
                  <a:rPr lang="en-GB" sz="1100" dirty="0"/>
                  <a:t>, Identity, </a:t>
                </a:r>
                <a:r>
                  <a:rPr lang="en-GB" sz="1100" dirty="0">
                    <a:hlinkClick r:id="rId10"/>
                  </a:rPr>
                  <a:t>Formula</a:t>
                </a:r>
                <a:r>
                  <a:rPr lang="en-GB" sz="1100" dirty="0"/>
                  <a:t>, </a:t>
                </a:r>
                <a:r>
                  <a:rPr lang="en-GB" sz="1100" dirty="0">
                    <a:hlinkClick r:id="rId10"/>
                  </a:rPr>
                  <a:t>Formulae</a:t>
                </a:r>
                <a:r>
                  <a:rPr lang="en-GB" sz="1100" dirty="0"/>
                  <a:t>, </a:t>
                </a:r>
                <a:r>
                  <a:rPr lang="en-GB" sz="1100" dirty="0">
                    <a:hlinkClick r:id="rId11"/>
                  </a:rPr>
                  <a:t>Calculate</a:t>
                </a:r>
                <a:r>
                  <a:rPr lang="en-GB" sz="1100" dirty="0"/>
                  <a:t>, </a:t>
                </a:r>
                <a:r>
                  <a:rPr lang="en-GB" sz="1100" dirty="0">
                    <a:hlinkClick r:id="rId12"/>
                  </a:rPr>
                  <a:t>Evaluate</a:t>
                </a:r>
                <a:r>
                  <a:rPr lang="en-GB" sz="1100" dirty="0"/>
                  <a:t>, Substitute, Change the Subject, Rearrange, Linear, Arithmetic, Sequence, Position-to-term, term-to-term, Geometric, </a:t>
                </a:r>
                <a:r>
                  <a:rPr lang="en-GB" sz="1100" dirty="0">
                    <a:hlinkClick r:id="rId13"/>
                  </a:rPr>
                  <a:t>nth term</a:t>
                </a:r>
                <a:endParaRPr lang="en-GB" sz="1400" dirty="0"/>
              </a:p>
              <a:p>
                <a:endParaRPr lang="en-GB" dirty="0"/>
              </a:p>
              <a:p>
                <a:endParaRPr lang="en-GB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713" y="1078983"/>
                <a:ext cx="2546022" cy="2062103"/>
              </a:xfrm>
              <a:prstGeom prst="rect">
                <a:avLst/>
              </a:prstGeom>
              <a:blipFill>
                <a:blip r:embed="rId14"/>
                <a:stretch>
                  <a:fillRect t="-296" r="-7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26135" y="6275001"/>
            <a:ext cx="4427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Inverse operations, BIDMAS, Pattern Spotting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84217" y="86927"/>
            <a:ext cx="615554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Maths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5 - equations, inequalities and sequences 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5837"/>
              </p:ext>
            </p:extLst>
          </p:nvPr>
        </p:nvGraphicFramePr>
        <p:xfrm>
          <a:off x="365761" y="1078983"/>
          <a:ext cx="6753496" cy="1905564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3376748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  <a:gridCol w="3376748">
                  <a:extLst>
                    <a:ext uri="{9D8B030D-6E8A-4147-A177-3AD203B41FA5}">
                      <a16:colId xmlns:a16="http://schemas.microsoft.com/office/drawing/2014/main" val="351561861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write and solve one and two step equations.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solve more complex linear equations.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recall inequality notation and use it correctly.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represent inequalities on a number line.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solve linear inequalities and write down integer solutions.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solve two sided inequalities.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identify the difference between an equation, expression, formula and identity.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substitute values into a formulae and calculate.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change the subject of a formula.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</a:rPr>
                        <a:t>recognise and extend sequences and patterns.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use the nth term to generate terms of a sequence.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find the nth term of an arithmetic sequence.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3255182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224076" y="6296716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44908" y="6273893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212713" y="1078983"/>
            <a:ext cx="2546021" cy="1587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/>
          <p:cNvSpPr/>
          <p:nvPr/>
        </p:nvSpPr>
        <p:spPr>
          <a:xfrm>
            <a:off x="7212711" y="2707413"/>
            <a:ext cx="2546024" cy="15327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65761" y="6322754"/>
            <a:ext cx="4447308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322754"/>
            <a:ext cx="2300323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405746" y="6297845"/>
            <a:ext cx="2345930" cy="3910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01556" y="4323574"/>
            <a:ext cx="12247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Formulae: Using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222617" y="2725835"/>
            <a:ext cx="1473480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Inequalities: Solving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194153" y="6449185"/>
            <a:ext cx="2028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20, 110, 113, 115, 176-9, 288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592391" y="6425105"/>
            <a:ext cx="1947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196-198, 217, 265-271, 788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338642" y="4177502"/>
            <a:ext cx="2631018" cy="1975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2" name="Rectangle 1"/>
          <p:cNvSpPr/>
          <p:nvPr/>
        </p:nvSpPr>
        <p:spPr>
          <a:xfrm>
            <a:off x="299860" y="4198106"/>
            <a:ext cx="2576346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Solving Equations: Flowchart Method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1FD125-DA0B-48D4-A52D-E01D4175793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42400" y="4445634"/>
            <a:ext cx="2147887" cy="25303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D500803-80AA-460D-9C73-DD07D347CDC7}"/>
              </a:ext>
            </a:extLst>
          </p:cNvPr>
          <p:cNvPicPr>
            <a:picLocks noChangeAspect="1"/>
          </p:cNvPicPr>
          <p:nvPr/>
        </p:nvPicPr>
        <p:blipFill>
          <a:blip r:embed="rId16">
            <a:clrChange>
              <a:clrFrom>
                <a:srgbClr val="FDEAE2"/>
              </a:clrFrom>
              <a:clrTo>
                <a:srgbClr val="FDEAE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3127" y="5190008"/>
            <a:ext cx="2147888" cy="3905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641AB35-18F9-47CF-BE32-9D6798C87BBD}"/>
              </a:ext>
            </a:extLst>
          </p:cNvPr>
          <p:cNvPicPr>
            <a:picLocks noChangeAspect="1"/>
          </p:cNvPicPr>
          <p:nvPr/>
        </p:nvPicPr>
        <p:blipFill>
          <a:blip r:embed="rId17">
            <a:clrChange>
              <a:clrFrom>
                <a:srgbClr val="FDEAE2"/>
              </a:clrFrom>
              <a:clrTo>
                <a:srgbClr val="FDEAE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3127" y="5591548"/>
            <a:ext cx="2162920" cy="42830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D5CD98A-640B-45B7-903C-E8BD9E49D2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708084" y="2969106"/>
            <a:ext cx="789492" cy="22807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4E21E8DB-08BA-4DD7-B2D9-92E2C2DD817F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r="80728" b="11313"/>
          <a:stretch/>
        </p:blipFill>
        <p:spPr>
          <a:xfrm>
            <a:off x="7284241" y="2951025"/>
            <a:ext cx="413939" cy="22441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EED3D7A-CA15-4BCF-8021-33728EAE21C9}"/>
              </a:ext>
            </a:extLst>
          </p:cNvPr>
          <p:cNvSpPr txBox="1"/>
          <p:nvPr/>
        </p:nvSpPr>
        <p:spPr>
          <a:xfrm>
            <a:off x="7324611" y="3174661"/>
            <a:ext cx="234593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Change the inequality symbol to an equals. </a:t>
            </a:r>
          </a:p>
          <a:p>
            <a:endParaRPr lang="en-GB" sz="1100" dirty="0"/>
          </a:p>
          <a:p>
            <a:r>
              <a:rPr lang="en-GB" sz="1100" dirty="0"/>
              <a:t>Then change it back when you have solved it.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F44451B-9B12-417F-9B86-03DEF064AD1F}"/>
                  </a:ext>
                </a:extLst>
              </p:cNvPr>
              <p:cNvSpPr txBox="1"/>
              <p:nvPr/>
            </p:nvSpPr>
            <p:spPr>
              <a:xfrm>
                <a:off x="8260116" y="3393670"/>
                <a:ext cx="9739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+3=7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F44451B-9B12-417F-9B86-03DEF064A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0116" y="3393670"/>
                <a:ext cx="973985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EAE836A-6E14-451E-90F4-53DA777772F4}"/>
                  </a:ext>
                </a:extLst>
              </p:cNvPr>
              <p:cNvSpPr txBox="1"/>
              <p:nvPr/>
            </p:nvSpPr>
            <p:spPr>
              <a:xfrm>
                <a:off x="7974016" y="3908453"/>
                <a:ext cx="13460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=4→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EAE836A-6E14-451E-90F4-53DA77777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4016" y="3908453"/>
                <a:ext cx="1346074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1FDA6B40-1A22-48EB-9557-266FB9A030D6}"/>
              </a:ext>
            </a:extLst>
          </p:cNvPr>
          <p:cNvGrpSpPr/>
          <p:nvPr/>
        </p:nvGrpSpPr>
        <p:grpSpPr>
          <a:xfrm>
            <a:off x="326135" y="3018220"/>
            <a:ext cx="6782208" cy="1150150"/>
            <a:chOff x="322691" y="4450623"/>
            <a:chExt cx="6782208" cy="1150150"/>
          </a:xfrm>
        </p:grpSpPr>
        <p:sp>
          <p:nvSpPr>
            <p:cNvPr id="55" name="TextBox 54"/>
            <p:cNvSpPr txBox="1"/>
            <p:nvPr/>
          </p:nvSpPr>
          <p:spPr>
            <a:xfrm>
              <a:off x="351403" y="4483178"/>
              <a:ext cx="6753496" cy="106921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2691" y="4450623"/>
              <a:ext cx="2707593" cy="5498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Inequalities: On a number line</a:t>
              </a:r>
              <a:endPara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29F2DD5-CBC2-4FF2-A666-E816D62FB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clrChange>
                <a:clrFrom>
                  <a:srgbClr val="EDF5FA"/>
                </a:clrFrom>
                <a:clrTo>
                  <a:srgbClr val="EDF5FA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58518" y="4748431"/>
              <a:ext cx="3712881" cy="68303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B9A92F0-3B85-465F-86AD-C0C66E729F06}"/>
                </a:ext>
              </a:extLst>
            </p:cNvPr>
            <p:cNvSpPr txBox="1"/>
            <p:nvPr/>
          </p:nvSpPr>
          <p:spPr>
            <a:xfrm>
              <a:off x="373353" y="5323774"/>
              <a:ext cx="48460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/>
                <a:t>Top tip: </a:t>
              </a:r>
              <a:r>
                <a:rPr lang="en-GB" sz="1200" dirty="0"/>
                <a:t>The arrow always points the same way as the inequality symbol. </a:t>
              </a: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5CCEFD26-390F-4F93-B729-FB1F53770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5020129" y="4541445"/>
              <a:ext cx="1882556" cy="470639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1368018-5D52-42BA-A98B-AB603685D692}"/>
                </a:ext>
              </a:extLst>
            </p:cNvPr>
            <p:cNvSpPr txBox="1"/>
            <p:nvPr/>
          </p:nvSpPr>
          <p:spPr>
            <a:xfrm>
              <a:off x="2966216" y="4854632"/>
              <a:ext cx="17155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Not equal to (not underlined)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B144F5B-142D-4B1B-9F88-C4321783FC24}"/>
                </a:ext>
              </a:extLst>
            </p:cNvPr>
            <p:cNvSpPr txBox="1"/>
            <p:nvPr/>
          </p:nvSpPr>
          <p:spPr>
            <a:xfrm>
              <a:off x="2625778" y="5015691"/>
              <a:ext cx="12843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Equal to (underlined)</a:t>
              </a:r>
            </a:p>
          </p:txBody>
        </p: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57054DB9-3921-4458-B1BA-C200DC9DC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5036165" y="5078098"/>
              <a:ext cx="1383100" cy="462767"/>
            </a:xfrm>
            <a:prstGeom prst="rect">
              <a:avLst/>
            </a:prstGeom>
          </p:spPr>
        </p:pic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8FB432C6-3BF8-4C94-AC5B-06F10A39132E}"/>
              </a:ext>
            </a:extLst>
          </p:cNvPr>
          <p:cNvPicPr>
            <a:picLocks noChangeAspect="1"/>
          </p:cNvPicPr>
          <p:nvPr/>
        </p:nvPicPr>
        <p:blipFill rotWithShape="1">
          <a:blip r:embed="rId25"/>
          <a:srcRect r="12107" b="12310"/>
          <a:stretch/>
        </p:blipFill>
        <p:spPr>
          <a:xfrm>
            <a:off x="7284241" y="4718651"/>
            <a:ext cx="587219" cy="20071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7810369-C145-4190-A92E-8C519CFABBF9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308327" y="4715432"/>
            <a:ext cx="1026897" cy="241259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1AC01C6E-7434-4C38-9AF6-B5F41604E408}"/>
              </a:ext>
            </a:extLst>
          </p:cNvPr>
          <p:cNvGrpSpPr/>
          <p:nvPr/>
        </p:nvGrpSpPr>
        <p:grpSpPr>
          <a:xfrm>
            <a:off x="7277891" y="4981196"/>
            <a:ext cx="925151" cy="699033"/>
            <a:chOff x="7277891" y="4981196"/>
            <a:chExt cx="925151" cy="699033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DCBB6181-1F1E-45EA-A9BB-46008EB8E8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>
              <a:clrChange>
                <a:clrFrom>
                  <a:srgbClr val="FEF1E1"/>
                </a:clrFrom>
                <a:clrTo>
                  <a:srgbClr val="FEF1E1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24611" y="4981196"/>
              <a:ext cx="878431" cy="699033"/>
            </a:xfrm>
            <a:prstGeom prst="rect">
              <a:avLst/>
            </a:prstGeom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EFDD863-B202-43FD-9880-3228AEE9A2CC}"/>
                </a:ext>
              </a:extLst>
            </p:cNvPr>
            <p:cNvSpPr/>
            <p:nvPr/>
          </p:nvSpPr>
          <p:spPr>
            <a:xfrm>
              <a:off x="7277891" y="5028696"/>
              <a:ext cx="148593" cy="1304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E58380E5-82D7-4A4A-863E-85078B098843}"/>
              </a:ext>
            </a:extLst>
          </p:cNvPr>
          <p:cNvSpPr txBox="1"/>
          <p:nvPr/>
        </p:nvSpPr>
        <p:spPr>
          <a:xfrm>
            <a:off x="7939762" y="5483555"/>
            <a:ext cx="19124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 </a:t>
            </a:r>
            <a:r>
              <a:rPr lang="en-GB" sz="1100" b="1" dirty="0"/>
              <a:t>formula</a:t>
            </a:r>
            <a:r>
              <a:rPr lang="en-GB" sz="1100" dirty="0"/>
              <a:t> contains at least two letters and an equal sign. </a:t>
            </a:r>
          </a:p>
          <a:p>
            <a:r>
              <a:rPr lang="en-GB" sz="1100" dirty="0"/>
              <a:t>An </a:t>
            </a:r>
            <a:r>
              <a:rPr lang="en-GB" sz="1100" b="1" dirty="0"/>
              <a:t>equation</a:t>
            </a:r>
            <a:r>
              <a:rPr lang="en-GB" sz="1100" dirty="0"/>
              <a:t> usually contains one letter and an equal sign.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AE6E8D-781D-4F90-8BB0-157322608298}"/>
              </a:ext>
            </a:extLst>
          </p:cNvPr>
          <p:cNvSpPr txBox="1"/>
          <p:nvPr/>
        </p:nvSpPr>
        <p:spPr>
          <a:xfrm>
            <a:off x="283341" y="840857"/>
            <a:ext cx="1141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 can 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F3644B-B5E8-4DC7-BECD-1E873766F254}"/>
              </a:ext>
            </a:extLst>
          </p:cNvPr>
          <p:cNvSpPr txBox="1"/>
          <p:nvPr/>
        </p:nvSpPr>
        <p:spPr>
          <a:xfrm>
            <a:off x="376797" y="4659932"/>
            <a:ext cx="24994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Write down the ‘story’ of what has happened to the unknown.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FD2A10-223A-4E07-A74B-E58B3CE501F8}"/>
              </a:ext>
            </a:extLst>
          </p:cNvPr>
          <p:cNvSpPr/>
          <p:nvPr/>
        </p:nvSpPr>
        <p:spPr>
          <a:xfrm>
            <a:off x="3030443" y="4198106"/>
            <a:ext cx="4077656" cy="1955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2E92C84-FCCE-4D16-8AFC-6342AC4537EC}"/>
              </a:ext>
            </a:extLst>
          </p:cNvPr>
          <p:cNvSpPr/>
          <p:nvPr/>
        </p:nvSpPr>
        <p:spPr>
          <a:xfrm>
            <a:off x="3008442" y="4234893"/>
            <a:ext cx="1500667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Finding the nth term</a:t>
            </a:r>
          </a:p>
        </p:txBody>
      </p:sp>
      <p:graphicFrame>
        <p:nvGraphicFramePr>
          <p:cNvPr id="13" name="Table 27">
            <a:extLst>
              <a:ext uri="{FF2B5EF4-FFF2-40B4-BE49-F238E27FC236}">
                <a16:creationId xmlns:a16="http://schemas.microsoft.com/office/drawing/2014/main" id="{0B9D621E-0DFA-45F3-9F8E-BBDEB0B23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164176"/>
              </p:ext>
            </p:extLst>
          </p:nvPr>
        </p:nvGraphicFramePr>
        <p:xfrm>
          <a:off x="3136344" y="4572200"/>
          <a:ext cx="2262550" cy="1000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510">
                  <a:extLst>
                    <a:ext uri="{9D8B030D-6E8A-4147-A177-3AD203B41FA5}">
                      <a16:colId xmlns:a16="http://schemas.microsoft.com/office/drawing/2014/main" val="4188546463"/>
                    </a:ext>
                  </a:extLst>
                </a:gridCol>
                <a:gridCol w="452510">
                  <a:extLst>
                    <a:ext uri="{9D8B030D-6E8A-4147-A177-3AD203B41FA5}">
                      <a16:colId xmlns:a16="http://schemas.microsoft.com/office/drawing/2014/main" val="4043121912"/>
                    </a:ext>
                  </a:extLst>
                </a:gridCol>
                <a:gridCol w="452510">
                  <a:extLst>
                    <a:ext uri="{9D8B030D-6E8A-4147-A177-3AD203B41FA5}">
                      <a16:colId xmlns:a16="http://schemas.microsoft.com/office/drawing/2014/main" val="2002789849"/>
                    </a:ext>
                  </a:extLst>
                </a:gridCol>
                <a:gridCol w="452510">
                  <a:extLst>
                    <a:ext uri="{9D8B030D-6E8A-4147-A177-3AD203B41FA5}">
                      <a16:colId xmlns:a16="http://schemas.microsoft.com/office/drawing/2014/main" val="3196349900"/>
                    </a:ext>
                  </a:extLst>
                </a:gridCol>
                <a:gridCol w="452510">
                  <a:extLst>
                    <a:ext uri="{9D8B030D-6E8A-4147-A177-3AD203B41FA5}">
                      <a16:colId xmlns:a16="http://schemas.microsoft.com/office/drawing/2014/main" val="33687257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7,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11,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15,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19,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23,..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6629944"/>
                  </a:ext>
                </a:extLst>
              </a:tr>
              <a:tr h="187760"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87428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4,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8,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12,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16,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20,..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7721597"/>
                  </a:ext>
                </a:extLst>
              </a:tr>
            </a:tbl>
          </a:graphicData>
        </a:graphic>
      </p:graphicFrame>
      <p:grpSp>
        <p:nvGrpSpPr>
          <p:cNvPr id="37" name="Group 36">
            <a:extLst>
              <a:ext uri="{FF2B5EF4-FFF2-40B4-BE49-F238E27FC236}">
                <a16:creationId xmlns:a16="http://schemas.microsoft.com/office/drawing/2014/main" id="{A8F35298-EF2B-4388-BC12-FE3D6C05008E}"/>
              </a:ext>
            </a:extLst>
          </p:cNvPr>
          <p:cNvGrpSpPr/>
          <p:nvPr/>
        </p:nvGrpSpPr>
        <p:grpSpPr>
          <a:xfrm>
            <a:off x="3336886" y="4867681"/>
            <a:ext cx="483557" cy="350455"/>
            <a:chOff x="3336886" y="4867681"/>
            <a:chExt cx="530265" cy="350455"/>
          </a:xfrm>
        </p:grpSpPr>
        <p:sp>
          <p:nvSpPr>
            <p:cNvPr id="33" name="Arrow: Curved Up 32">
              <a:extLst>
                <a:ext uri="{FF2B5EF4-FFF2-40B4-BE49-F238E27FC236}">
                  <a16:creationId xmlns:a16="http://schemas.microsoft.com/office/drawing/2014/main" id="{B19F775D-D7DF-48FA-861A-90F7E47C78E9}"/>
                </a:ext>
              </a:extLst>
            </p:cNvPr>
            <p:cNvSpPr/>
            <p:nvPr/>
          </p:nvSpPr>
          <p:spPr>
            <a:xfrm>
              <a:off x="3336886" y="4867681"/>
              <a:ext cx="530265" cy="118739"/>
            </a:xfrm>
            <a:prstGeom prst="curvedUpArrow">
              <a:avLst>
                <a:gd name="adj1" fmla="val 0"/>
                <a:gd name="adj2" fmla="val 92452"/>
                <a:gd name="adj3" fmla="val 39039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981B582-1470-487C-BFB6-5A6D21928C45}"/>
                </a:ext>
              </a:extLst>
            </p:cNvPr>
            <p:cNvSpPr txBox="1"/>
            <p:nvPr/>
          </p:nvSpPr>
          <p:spPr>
            <a:xfrm>
              <a:off x="3430314" y="4964220"/>
              <a:ext cx="39394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/>
                <a:t>+4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4BDB583-B7C3-4C92-8E27-584E319F2B2C}"/>
              </a:ext>
            </a:extLst>
          </p:cNvPr>
          <p:cNvGrpSpPr/>
          <p:nvPr/>
        </p:nvGrpSpPr>
        <p:grpSpPr>
          <a:xfrm>
            <a:off x="3833842" y="4867681"/>
            <a:ext cx="483557" cy="350455"/>
            <a:chOff x="3336886" y="4867681"/>
            <a:chExt cx="530265" cy="350455"/>
          </a:xfrm>
        </p:grpSpPr>
        <p:sp>
          <p:nvSpPr>
            <p:cNvPr id="66" name="Arrow: Curved Up 65">
              <a:extLst>
                <a:ext uri="{FF2B5EF4-FFF2-40B4-BE49-F238E27FC236}">
                  <a16:creationId xmlns:a16="http://schemas.microsoft.com/office/drawing/2014/main" id="{DEA3DFA0-805F-4053-B687-DDDA643699F0}"/>
                </a:ext>
              </a:extLst>
            </p:cNvPr>
            <p:cNvSpPr/>
            <p:nvPr/>
          </p:nvSpPr>
          <p:spPr>
            <a:xfrm>
              <a:off x="3336886" y="4867681"/>
              <a:ext cx="530265" cy="118739"/>
            </a:xfrm>
            <a:prstGeom prst="curvedUpArrow">
              <a:avLst>
                <a:gd name="adj1" fmla="val 0"/>
                <a:gd name="adj2" fmla="val 92452"/>
                <a:gd name="adj3" fmla="val 39039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18DDAD1D-AED4-48D8-804B-C5B4D76506F2}"/>
                </a:ext>
              </a:extLst>
            </p:cNvPr>
            <p:cNvSpPr txBox="1"/>
            <p:nvPr/>
          </p:nvSpPr>
          <p:spPr>
            <a:xfrm>
              <a:off x="3430314" y="4964220"/>
              <a:ext cx="39394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/>
                <a:t>+4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C02BAB4-2C75-43F4-BD73-D910F139E1F8}"/>
              </a:ext>
            </a:extLst>
          </p:cNvPr>
          <p:cNvGrpSpPr/>
          <p:nvPr/>
        </p:nvGrpSpPr>
        <p:grpSpPr>
          <a:xfrm>
            <a:off x="4317399" y="4870917"/>
            <a:ext cx="483557" cy="350455"/>
            <a:chOff x="3336886" y="4867681"/>
            <a:chExt cx="530265" cy="350455"/>
          </a:xfrm>
        </p:grpSpPr>
        <p:sp>
          <p:nvSpPr>
            <p:cNvPr id="69" name="Arrow: Curved Up 68">
              <a:extLst>
                <a:ext uri="{FF2B5EF4-FFF2-40B4-BE49-F238E27FC236}">
                  <a16:creationId xmlns:a16="http://schemas.microsoft.com/office/drawing/2014/main" id="{D4FD8088-827C-430E-8625-3E6E3487A4B3}"/>
                </a:ext>
              </a:extLst>
            </p:cNvPr>
            <p:cNvSpPr/>
            <p:nvPr/>
          </p:nvSpPr>
          <p:spPr>
            <a:xfrm>
              <a:off x="3336886" y="4867681"/>
              <a:ext cx="530265" cy="118739"/>
            </a:xfrm>
            <a:prstGeom prst="curvedUpArrow">
              <a:avLst>
                <a:gd name="adj1" fmla="val 0"/>
                <a:gd name="adj2" fmla="val 92452"/>
                <a:gd name="adj3" fmla="val 39039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71E8078-A02F-4CF8-8944-0A1615F369D2}"/>
                </a:ext>
              </a:extLst>
            </p:cNvPr>
            <p:cNvSpPr txBox="1"/>
            <p:nvPr/>
          </p:nvSpPr>
          <p:spPr>
            <a:xfrm>
              <a:off x="3430314" y="4964220"/>
              <a:ext cx="39394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/>
                <a:t>+4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43B5FB72-30A0-407E-BCBD-6B683DD033FD}"/>
              </a:ext>
            </a:extLst>
          </p:cNvPr>
          <p:cNvSpPr txBox="1"/>
          <p:nvPr/>
        </p:nvSpPr>
        <p:spPr>
          <a:xfrm>
            <a:off x="5460682" y="4451340"/>
            <a:ext cx="154512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The sequence goes up in 4 so we write the 4 times table (4n) underneath.</a:t>
            </a:r>
          </a:p>
          <a:p>
            <a:endParaRPr lang="en-GB" sz="1100" dirty="0"/>
          </a:p>
          <a:p>
            <a:r>
              <a:rPr lang="en-GB" sz="1100" dirty="0"/>
              <a:t>If we add three to each number in the 4 times table, we get the sequence. </a:t>
            </a:r>
          </a:p>
        </p:txBody>
      </p:sp>
      <p:sp>
        <p:nvSpPr>
          <p:cNvPr id="41" name="Arrow: Curved Left 40">
            <a:extLst>
              <a:ext uri="{FF2B5EF4-FFF2-40B4-BE49-F238E27FC236}">
                <a16:creationId xmlns:a16="http://schemas.microsoft.com/office/drawing/2014/main" id="{21809371-0AFA-4CA8-B952-7EEF57566E34}"/>
              </a:ext>
            </a:extLst>
          </p:cNvPr>
          <p:cNvSpPr/>
          <p:nvPr/>
        </p:nvSpPr>
        <p:spPr>
          <a:xfrm rot="10800000">
            <a:off x="3116012" y="4744159"/>
            <a:ext cx="185109" cy="703344"/>
          </a:xfrm>
          <a:prstGeom prst="curvedLeftArrow">
            <a:avLst>
              <a:gd name="adj1" fmla="val 0"/>
              <a:gd name="adj2" fmla="val 50000"/>
              <a:gd name="adj3" fmla="val 4815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13AEA3D-FE17-4F8A-9997-8126AA737F35}"/>
              </a:ext>
            </a:extLst>
          </p:cNvPr>
          <p:cNvSpPr txBox="1"/>
          <p:nvPr/>
        </p:nvSpPr>
        <p:spPr>
          <a:xfrm>
            <a:off x="3046502" y="5001651"/>
            <a:ext cx="3823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+3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3A049EB-6AF5-41E7-B40D-13B07088CD0E}"/>
                  </a:ext>
                </a:extLst>
              </p:cNvPr>
              <p:cNvSpPr txBox="1"/>
              <p:nvPr/>
            </p:nvSpPr>
            <p:spPr>
              <a:xfrm>
                <a:off x="3326153" y="5595975"/>
                <a:ext cx="152420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100" dirty="0"/>
                  <a:t>Nth term = </a:t>
                </a:r>
                <a14:m>
                  <m:oMath xmlns:m="http://schemas.openxmlformats.org/officeDocument/2006/math">
                    <m:r>
                      <a:rPr lang="en-GB" sz="1100" b="0" i="0" smtClean="0"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1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3A049EB-6AF5-41E7-B40D-13B07088CD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153" y="5595975"/>
                <a:ext cx="1524200" cy="261610"/>
              </a:xfrm>
              <a:prstGeom prst="rect">
                <a:avLst/>
              </a:prstGeom>
              <a:blipFill>
                <a:blip r:embed="rId28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861F19A-F539-4FD0-B5CD-33F75A7A58F5}"/>
              </a:ext>
            </a:extLst>
          </p:cNvPr>
          <p:cNvCxnSpPr>
            <a:cxnSpLocks/>
          </p:cNvCxnSpPr>
          <p:nvPr/>
        </p:nvCxnSpPr>
        <p:spPr>
          <a:xfrm flipV="1">
            <a:off x="4249975" y="5783077"/>
            <a:ext cx="152622" cy="1526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7EA24E4-9800-44FD-BA05-ABC6C5E457ED}"/>
              </a:ext>
            </a:extLst>
          </p:cNvPr>
          <p:cNvCxnSpPr/>
          <p:nvPr/>
        </p:nvCxnSpPr>
        <p:spPr>
          <a:xfrm flipH="1" flipV="1">
            <a:off x="4690450" y="5805150"/>
            <a:ext cx="110506" cy="1105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B3545C0-2AA0-44FA-95DC-F76F44D8BD2F}"/>
              </a:ext>
            </a:extLst>
          </p:cNvPr>
          <p:cNvSpPr txBox="1"/>
          <p:nvPr/>
        </p:nvSpPr>
        <p:spPr>
          <a:xfrm>
            <a:off x="3766104" y="5869899"/>
            <a:ext cx="14061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4 times table     add 3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462" y="168144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Props1.xml><?xml version="1.0" encoding="utf-8"?>
<ds:datastoreItem xmlns:ds="http://schemas.openxmlformats.org/officeDocument/2006/customXml" ds:itemID="{A82C3F1C-5F17-48E3-9058-CAFB793D24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B82485-D4D3-49B4-9FAF-187AFE06AE89}"/>
</file>

<file path=customXml/itemProps3.xml><?xml version="1.0" encoding="utf-8"?>
<ds:datastoreItem xmlns:ds="http://schemas.openxmlformats.org/officeDocument/2006/customXml" ds:itemID="{F95A2A70-3F05-4F6B-9E0C-6AFBDC09E04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1309</TotalTime>
  <Words>407</Words>
  <Application>Microsoft Office PowerPoint</Application>
  <PresentationFormat>A4 Paper (210x297 mm)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42</cp:revision>
  <cp:lastPrinted>2019-10-23T11:02:46Z</cp:lastPrinted>
  <dcterms:created xsi:type="dcterms:W3CDTF">2019-09-17T19:28:20Z</dcterms:created>
  <dcterms:modified xsi:type="dcterms:W3CDTF">2023-01-27T09:55:31Z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