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26" Type="http://schemas.openxmlformats.org/officeDocument/2006/relationships/image" Target="../media/image15.png"/><Relationship Id="rId3" Type="http://schemas.openxmlformats.org/officeDocument/2006/relationships/hyperlink" Target="https://mathsdefinitions.com/2021/01/06/median/" TargetMode="External"/><Relationship Id="rId21" Type="http://schemas.openxmlformats.org/officeDocument/2006/relationships/image" Target="../media/image9.png"/><Relationship Id="rId34" Type="http://schemas.openxmlformats.org/officeDocument/2006/relationships/image" Target="../media/image23.jpeg"/><Relationship Id="rId7" Type="http://schemas.openxmlformats.org/officeDocument/2006/relationships/hyperlink" Target="https://mathsdefinitions.com/2021/02/23/modal-class/" TargetMode="External"/><Relationship Id="rId12" Type="http://schemas.openxmlformats.org/officeDocument/2006/relationships/image" Target="../media/image2.png"/><Relationship Id="rId17" Type="http://schemas.openxmlformats.org/officeDocument/2006/relationships/image" Target="../media/image7.png"/><Relationship Id="rId25" Type="http://schemas.openxmlformats.org/officeDocument/2006/relationships/image" Target="../media/image13.png"/><Relationship Id="rId33" Type="http://schemas.openxmlformats.org/officeDocument/2006/relationships/image" Target="../media/image22.png"/><Relationship Id="rId2" Type="http://schemas.openxmlformats.org/officeDocument/2006/relationships/hyperlink" Target="https://mathsdefinitions.com/2021/01/06/mode/" TargetMode="External"/><Relationship Id="rId20" Type="http://schemas.openxmlformats.org/officeDocument/2006/relationships/image" Target="../media/image10.png"/><Relationship Id="rId29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thsdefinitions.com/2021/01/06/frequency/" TargetMode="External"/><Relationship Id="rId11" Type="http://schemas.openxmlformats.org/officeDocument/2006/relationships/image" Target="../media/image1.png"/><Relationship Id="rId24" Type="http://schemas.openxmlformats.org/officeDocument/2006/relationships/image" Target="../media/image14.png"/><Relationship Id="rId32" Type="http://schemas.openxmlformats.org/officeDocument/2006/relationships/image" Target="../media/image21.png"/><Relationship Id="rId5" Type="http://schemas.openxmlformats.org/officeDocument/2006/relationships/hyperlink" Target="https://mathsdefinitions.com/2021/01/06/range/" TargetMode="External"/><Relationship Id="rId15" Type="http://schemas.openxmlformats.org/officeDocument/2006/relationships/image" Target="../media/image5.png"/><Relationship Id="rId23" Type="http://schemas.openxmlformats.org/officeDocument/2006/relationships/image" Target="../media/image12.png"/><Relationship Id="rId28" Type="http://schemas.openxmlformats.org/officeDocument/2006/relationships/image" Target="../media/image18.png"/><Relationship Id="rId10" Type="http://schemas.openxmlformats.org/officeDocument/2006/relationships/hyperlink" Target="https://mathsdefinitions.com/2021/01/06/population/" TargetMode="External"/><Relationship Id="rId19" Type="http://schemas.openxmlformats.org/officeDocument/2006/relationships/image" Target="../media/image6.png"/><Relationship Id="rId31" Type="http://schemas.openxmlformats.org/officeDocument/2006/relationships/image" Target="../media/image20.png"/><Relationship Id="rId4" Type="http://schemas.openxmlformats.org/officeDocument/2006/relationships/hyperlink" Target="https://mathsdefinitions.com/2021/01/06/mean/" TargetMode="External"/><Relationship Id="rId9" Type="http://schemas.openxmlformats.org/officeDocument/2006/relationships/hyperlink" Target="https://mathsdefinitions.com/2021/01/06/sample/" TargetMode="External"/><Relationship Id="rId14" Type="http://schemas.openxmlformats.org/officeDocument/2006/relationships/image" Target="../media/image4.png"/><Relationship Id="rId22" Type="http://schemas.openxmlformats.org/officeDocument/2006/relationships/image" Target="../media/image11.png"/><Relationship Id="rId27" Type="http://schemas.openxmlformats.org/officeDocument/2006/relationships/image" Target="../media/image16.png"/><Relationship Id="rId30" Type="http://schemas.openxmlformats.org/officeDocument/2006/relationships/image" Target="../media/image19.png"/><Relationship Id="rId8" Type="http://schemas.openxmlformats.org/officeDocument/2006/relationships/hyperlink" Target="https://mathsdefinitions.com/2021/01/06/estimate-command-wor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71883" y="994589"/>
            <a:ext cx="26129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400" dirty="0">
                <a:hlinkClick r:id="rId2"/>
              </a:rPr>
              <a:t>Mode</a:t>
            </a:r>
            <a:r>
              <a:rPr lang="en-GB" sz="1400" dirty="0"/>
              <a:t>, </a:t>
            </a:r>
            <a:r>
              <a:rPr lang="en-GB" sz="1400" dirty="0">
                <a:hlinkClick r:id="rId3"/>
              </a:rPr>
              <a:t>median</a:t>
            </a:r>
            <a:r>
              <a:rPr lang="en-GB" sz="1400" dirty="0"/>
              <a:t>, </a:t>
            </a:r>
            <a:r>
              <a:rPr lang="en-GB" sz="1400" dirty="0">
                <a:hlinkClick r:id="rId4"/>
              </a:rPr>
              <a:t>mean</a:t>
            </a:r>
            <a:r>
              <a:rPr lang="en-GB" sz="1400" dirty="0"/>
              <a:t>, </a:t>
            </a:r>
            <a:r>
              <a:rPr lang="en-GB" sz="1400" dirty="0">
                <a:hlinkClick r:id="rId5"/>
              </a:rPr>
              <a:t>range</a:t>
            </a:r>
            <a:r>
              <a:rPr lang="en-GB" sz="1400" dirty="0"/>
              <a:t>, outliers, </a:t>
            </a:r>
            <a:r>
              <a:rPr lang="en-GB" sz="1400" dirty="0">
                <a:hlinkClick r:id="rId6"/>
              </a:rPr>
              <a:t>frequency</a:t>
            </a:r>
            <a:r>
              <a:rPr lang="en-GB" sz="1400" dirty="0"/>
              <a:t>, </a:t>
            </a:r>
            <a:r>
              <a:rPr lang="en-GB" sz="1400" dirty="0">
                <a:hlinkClick r:id="rId7"/>
              </a:rPr>
              <a:t>modal class</a:t>
            </a:r>
            <a:r>
              <a:rPr lang="en-GB" sz="1400" dirty="0"/>
              <a:t>, grouped data, </a:t>
            </a:r>
            <a:r>
              <a:rPr lang="en-GB" sz="1400" dirty="0">
                <a:hlinkClick r:id="rId8"/>
              </a:rPr>
              <a:t>estimate</a:t>
            </a:r>
            <a:r>
              <a:rPr lang="en-GB" sz="1400" dirty="0"/>
              <a:t>, </a:t>
            </a:r>
            <a:r>
              <a:rPr lang="en-GB" sz="1400" dirty="0">
                <a:hlinkClick r:id="rId9"/>
              </a:rPr>
              <a:t>sample</a:t>
            </a:r>
            <a:r>
              <a:rPr lang="en-GB" sz="1400" dirty="0"/>
              <a:t>, </a:t>
            </a:r>
            <a:r>
              <a:rPr lang="en-GB" sz="1400" dirty="0">
                <a:hlinkClick r:id="rId10"/>
              </a:rPr>
              <a:t>population</a:t>
            </a:r>
            <a:r>
              <a:rPr lang="en-GB" sz="1400" dirty="0"/>
              <a:t>, bias, random sample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65759" y="6085189"/>
            <a:ext cx="438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Mode, median, mean range, frequency tables, tallying, stem and leaf, charts and diagrams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7 – averages and range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247162" y="613212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44908" y="6132123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12714" y="1055097"/>
            <a:ext cx="2483263" cy="1057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228658" y="2194078"/>
            <a:ext cx="2673171" cy="17142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922543" y="2204045"/>
            <a:ext cx="5921625" cy="18097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65761" y="6129808"/>
            <a:ext cx="4424843" cy="559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153985"/>
            <a:ext cx="2300323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153985"/>
            <a:ext cx="2345930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95944" y="2158215"/>
            <a:ext cx="1429302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Averages and range</a:t>
            </a:r>
            <a:endParaRPr lang="en-GB" sz="12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28751" y="6079180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33263" y="2194078"/>
            <a:ext cx="938358" cy="16298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02967" y="2186632"/>
            <a:ext cx="3019673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and range from a frequency table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9626" y="3966868"/>
            <a:ext cx="3463721" cy="16058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5022226" y="6346851"/>
            <a:ext cx="232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50, 51, 52, 53, 54, 55, 56, 57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037828" y="6347092"/>
            <a:ext cx="1658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404 - 418</a:t>
            </a:r>
            <a:endParaRPr lang="en-GB" sz="1200" dirty="0"/>
          </a:p>
        </p:txBody>
      </p:sp>
      <p:sp>
        <p:nvSpPr>
          <p:cNvPr id="63" name="Rectangle 62"/>
          <p:cNvSpPr/>
          <p:nvPr/>
        </p:nvSpPr>
        <p:spPr>
          <a:xfrm>
            <a:off x="2901917" y="2196498"/>
            <a:ext cx="946093" cy="2182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12, 10, 7, 8, 13, 10</a:t>
            </a:r>
            <a:endParaRPr lang="en-GB" sz="8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8625" y="2468276"/>
            <a:ext cx="2564383" cy="132442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41467" y="2410176"/>
            <a:ext cx="2671664" cy="1343904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997806" y="40591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77299" y="3027345"/>
            <a:ext cx="412066" cy="50978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084414" y="3021596"/>
            <a:ext cx="288703" cy="505993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5353292" y="3506420"/>
            <a:ext cx="1141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20               140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75272" y="2275049"/>
            <a:ext cx="1470180" cy="2702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146512" y="2573542"/>
                <a:ext cx="1580415" cy="2891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𝐸𝑠𝑡</m:t>
                      </m:r>
                      <m:r>
                        <a:rPr lang="en-GB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𝑚𝑒𝑎𝑛</m:t>
                      </m:r>
                      <m:r>
                        <a:rPr lang="en-GB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140</m:t>
                          </m:r>
                        </m:num>
                        <m:den>
                          <m:r>
                            <a:rPr lang="en-GB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GB" sz="1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6512" y="2573542"/>
                <a:ext cx="1580415" cy="289118"/>
              </a:xfrm>
              <a:prstGeom prst="rect">
                <a:avLst/>
              </a:prstGeom>
              <a:blipFill>
                <a:blip r:embed="rId17"/>
                <a:stretch>
                  <a:fillRect t="-2083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39531" y="3097393"/>
                <a:ext cx="2286112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𝑅𝑎𝑛𝑔𝑒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 =</m:t>
                      </m:r>
                    </m:oMath>
                  </m:oMathPara>
                </a14:m>
                <a:endParaRPr lang="en-GB" sz="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𝑠𝑚𝑎𝑙𝑙𝑒𝑠𝑡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𝑤𝑎𝑖𝑡𝑖𝑛𝑔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𝑡𝑖𝑚𝑒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𝑙𝑎𝑟𝑔𝑒𝑠𝑡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𝑤𝑎𝑖𝑡𝑖𝑛𝑔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𝑡𝑖𝑚𝑒</m:t>
                      </m:r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9531" y="3097393"/>
                <a:ext cx="2286112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237510" y="2980352"/>
            <a:ext cx="1511680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in numerical order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258224" y="2811879"/>
            <a:ext cx="266842" cy="2121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121891" y="3184472"/>
            <a:ext cx="535035" cy="3167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61136" y="4025610"/>
            <a:ext cx="3418370" cy="14728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166044" y="3435947"/>
                <a:ext cx="1265475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𝑟𝑎𝑛𝑔𝑒</m:t>
                      </m:r>
                      <m:r>
                        <a:rPr lang="en-GB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9−5</m:t>
                      </m:r>
                      <m:r>
                        <a:rPr lang="en-GB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6044" y="3435947"/>
                <a:ext cx="1265475" cy="24622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Picture 49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557279" y="2469047"/>
            <a:ext cx="1287566" cy="51016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604981" y="3524921"/>
            <a:ext cx="1313935" cy="349925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557279" y="2991246"/>
            <a:ext cx="1169620" cy="271918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2918427" y="2350244"/>
            <a:ext cx="946093" cy="3984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Ordered</a:t>
            </a:r>
          </a:p>
          <a:p>
            <a:pPr>
              <a:spcAft>
                <a:spcPts val="400"/>
              </a:spcAft>
            </a:pPr>
            <a:r>
              <a:rPr lang="en-GB" sz="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7, 8, 10, 10, 12, 13</a:t>
            </a:r>
            <a:endParaRPr lang="en-GB" sz="800" b="1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70352" y="2733415"/>
                <a:ext cx="1124694" cy="10569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Arial" panose="020B0604020202020204" pitchFamily="34" charset="0"/>
                    <a:cs typeface="Arial" panose="020B0604020202020204" pitchFamily="34" charset="0"/>
                  </a:rPr>
                  <a:t>Mode = 10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800" dirty="0">
                    <a:latin typeface="Arial" panose="020B0604020202020204" pitchFamily="34" charset="0"/>
                    <a:cs typeface="Arial" panose="020B0604020202020204" pitchFamily="34" charset="0"/>
                  </a:rPr>
                  <a:t>Mean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</m:t>
                        </m:r>
                      </m:num>
                      <m:den>
                        <m:r>
                          <a:rPr lang="en-GB" sz="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10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800" dirty="0">
                    <a:latin typeface="Arial" panose="020B0604020202020204" pitchFamily="34" charset="0"/>
                    <a:cs typeface="Arial" panose="020B0604020202020204" pitchFamily="34" charset="0"/>
                  </a:rPr>
                  <a:t>Median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10+10</m:t>
                        </m:r>
                      </m:num>
                      <m:den>
                        <m:r>
                          <a:rPr lang="en-GB" sz="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GB" sz="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</m:oMath>
                </a14:m>
                <a:endParaRPr lang="en-GB" sz="8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8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800" dirty="0">
                    <a:latin typeface="Arial" panose="020B0604020202020204" pitchFamily="34" charset="0"/>
                    <a:cs typeface="Arial" panose="020B0604020202020204" pitchFamily="34" charset="0"/>
                  </a:rPr>
                  <a:t>Range = 13-7 = 6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0352" y="2733415"/>
                <a:ext cx="1124694" cy="1056956"/>
              </a:xfrm>
              <a:prstGeom prst="rect">
                <a:avLst/>
              </a:prstGeom>
              <a:blipFill>
                <a:blip r:embed="rId24"/>
                <a:stretch>
                  <a:fillRect b="-5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366287"/>
              </p:ext>
            </p:extLst>
          </p:nvPr>
        </p:nvGraphicFramePr>
        <p:xfrm>
          <a:off x="228658" y="1160305"/>
          <a:ext cx="6890597" cy="952782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3647038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  <a:gridCol w="3243559">
                  <a:extLst>
                    <a:ext uri="{9D8B030D-6E8A-4147-A177-3AD203B41FA5}">
                      <a16:colId xmlns:a16="http://schemas.microsoft.com/office/drawing/2014/main" val="351561861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</a:rPr>
                        <a:t>calculate mean,</a:t>
                      </a:r>
                      <a:r>
                        <a:rPr lang="en-GB" sz="1200" b="0" baseline="0" dirty="0">
                          <a:effectLst/>
                        </a:rPr>
                        <a:t> mode, median and range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</a:rPr>
                        <a:t>compare two sets of data using an</a:t>
                      </a:r>
                      <a:r>
                        <a:rPr lang="en-GB" sz="1200" b="0" baseline="0" dirty="0">
                          <a:effectLst/>
                        </a:rPr>
                        <a:t> average and the range.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…. </a:t>
                      </a:r>
                      <a:r>
                        <a:rPr lang="en-GB" sz="1200" b="0" baseline="0" dirty="0">
                          <a:effectLst/>
                        </a:rPr>
                        <a:t>from a frequency table and stem and leaf diagram.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</a:rPr>
                        <a:t>select the most appropriate average to represent a set of data.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…. grouped data and </a:t>
                      </a:r>
                      <a:r>
                        <a:rPr lang="en-GB" sz="1200" b="0" baseline="0" dirty="0">
                          <a:effectLst/>
                        </a:rPr>
                        <a:t>identify the class containing the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effectLst/>
                        </a:rPr>
                        <a:t>median and the modal class.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40182" y="839877"/>
            <a:ext cx="161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can</a:t>
            </a: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734084" y="3885500"/>
            <a:ext cx="1610894" cy="58247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611350" y="5716662"/>
            <a:ext cx="4439659" cy="335140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4447310" y="4049621"/>
            <a:ext cx="5396858" cy="20685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 averages from grouped</a:t>
            </a:r>
          </a:p>
          <a:p>
            <a:pPr>
              <a:lnSpc>
                <a:spcPct val="107000"/>
              </a:lnSpc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Frequency       </a:t>
            </a:r>
          </a:p>
          <a:p>
            <a:pPr>
              <a:lnSpc>
                <a:spcPct val="107000"/>
              </a:lnSpc>
            </a:pPr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8344978" y="3980241"/>
            <a:ext cx="922801" cy="718517"/>
          </a:xfrm>
          <a:prstGeom prst="rect">
            <a:avLst/>
          </a:prstGeom>
        </p:spPr>
      </p:pic>
      <p:cxnSp>
        <p:nvCxnSpPr>
          <p:cNvPr id="40" name="Straight Arrow Connector 39"/>
          <p:cNvCxnSpPr/>
          <p:nvPr/>
        </p:nvCxnSpPr>
        <p:spPr>
          <a:xfrm flipH="1" flipV="1">
            <a:off x="8146512" y="5421614"/>
            <a:ext cx="86762" cy="1536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8461009" y="4748201"/>
                <a:ext cx="1282540" cy="44435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Median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0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GB" sz="8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8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8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GB" sz="8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8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8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31</m:t>
                        </m:r>
                      </m:num>
                      <m:den>
                        <m:r>
                          <a:rPr lang="en-GB" sz="8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8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=15.5</m:t>
                    </m:r>
                  </m:oMath>
                </a14:m>
                <a:r>
                  <a:rPr lang="en-GB" sz="800" dirty="0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:r>
                  <a:rPr lang="en-GB" sz="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11-15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009" y="4748201"/>
                <a:ext cx="1282540" cy="44435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56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520630" y="4508774"/>
            <a:ext cx="3824348" cy="1239961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8233274" y="5406019"/>
            <a:ext cx="158243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 class - most populated = </a:t>
            </a: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16-20</a:t>
            </a:r>
          </a:p>
        </p:txBody>
      </p:sp>
      <p:cxnSp>
        <p:nvCxnSpPr>
          <p:cNvPr id="59" name="Straight Arrow Connector 58"/>
          <p:cNvCxnSpPr>
            <a:stCxn id="74" idx="1"/>
          </p:cNvCxnSpPr>
          <p:nvPr/>
        </p:nvCxnSpPr>
        <p:spPr>
          <a:xfrm flipH="1" flipV="1">
            <a:off x="8037828" y="5498455"/>
            <a:ext cx="195446" cy="768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5182537" y="4870140"/>
            <a:ext cx="3336640" cy="3945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8" name="Picture 67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 rot="443913">
            <a:off x="1543132" y="5518129"/>
            <a:ext cx="1541477" cy="656465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 rot="919865">
            <a:off x="3677623" y="3684751"/>
            <a:ext cx="896871" cy="784762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 rot="20380030">
            <a:off x="3104484" y="5461145"/>
            <a:ext cx="1553623" cy="526147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 rot="21269226">
            <a:off x="39711" y="5609501"/>
            <a:ext cx="1459574" cy="450816"/>
          </a:xfrm>
          <a:prstGeom prst="rect">
            <a:avLst/>
          </a:prstGeom>
        </p:spPr>
      </p:pic>
      <p:sp>
        <p:nvSpPr>
          <p:cNvPr id="72" name="Rectangle 71"/>
          <p:cNvSpPr/>
          <p:nvPr/>
        </p:nvSpPr>
        <p:spPr>
          <a:xfrm>
            <a:off x="3677032" y="4477470"/>
            <a:ext cx="815837" cy="830997"/>
          </a:xfrm>
          <a:prstGeom prst="rect">
            <a:avLst/>
          </a:prstGeom>
          <a:solidFill>
            <a:srgbClr val="FFE6B3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mean, the median and the mode all have their strengths and weaknesses.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290" y="85713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82F0EC-0465-47D9-9533-154BAF80C37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4D63988-5956-4D55-A069-FE5886C7E645}"/>
</file>

<file path=customXml/itemProps3.xml><?xml version="1.0" encoding="utf-8"?>
<ds:datastoreItem xmlns:ds="http://schemas.openxmlformats.org/officeDocument/2006/customXml" ds:itemID="{1AAAFEE9-4DBB-4676-AFF6-90C825CD79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1675</TotalTime>
  <Words>258</Words>
  <Application>Microsoft Office PowerPoint</Application>
  <PresentationFormat>A4 Paper (210x297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67</cp:revision>
  <cp:lastPrinted>2020-01-24T15:03:34Z</cp:lastPrinted>
  <dcterms:created xsi:type="dcterms:W3CDTF">2019-09-17T19:28:20Z</dcterms:created>
  <dcterms:modified xsi:type="dcterms:W3CDTF">2023-01-27T10:00:11Z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