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18" Type="http://schemas.openxmlformats.org/officeDocument/2006/relationships/image" Target="../media/image9.png"/><Relationship Id="rId26" Type="http://schemas.openxmlformats.org/officeDocument/2006/relationships/image" Target="../media/image17.png"/><Relationship Id="rId39" Type="http://schemas.openxmlformats.org/officeDocument/2006/relationships/image" Target="../media/image30.png"/><Relationship Id="rId21" Type="http://schemas.openxmlformats.org/officeDocument/2006/relationships/image" Target="../media/image12.png"/><Relationship Id="rId34" Type="http://schemas.openxmlformats.org/officeDocument/2006/relationships/image" Target="../media/image25.png"/><Relationship Id="rId42" Type="http://schemas.openxmlformats.org/officeDocument/2006/relationships/image" Target="../media/image33.png"/><Relationship Id="rId7" Type="http://schemas.openxmlformats.org/officeDocument/2006/relationships/hyperlink" Target="https://mathsdefinitions.com/2021/01/06/surface-area/" TargetMode="External"/><Relationship Id="rId2" Type="http://schemas.openxmlformats.org/officeDocument/2006/relationships/hyperlink" Target="https://mathsdefinitions.com/2021/01/06/perimeter/" TargetMode="External"/><Relationship Id="rId16" Type="http://schemas.openxmlformats.org/officeDocument/2006/relationships/image" Target="../media/image7.png"/><Relationship Id="rId29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thsdefinitions.com/2021/01/06/compound-shape/" TargetMode="External"/><Relationship Id="rId11" Type="http://schemas.openxmlformats.org/officeDocument/2006/relationships/image" Target="../media/image2.png"/><Relationship Id="rId24" Type="http://schemas.openxmlformats.org/officeDocument/2006/relationships/image" Target="../media/image15.png"/><Relationship Id="rId32" Type="http://schemas.openxmlformats.org/officeDocument/2006/relationships/image" Target="../media/image23.png"/><Relationship Id="rId37" Type="http://schemas.openxmlformats.org/officeDocument/2006/relationships/image" Target="../media/image28.png"/><Relationship Id="rId40" Type="http://schemas.openxmlformats.org/officeDocument/2006/relationships/image" Target="../media/image31.png"/><Relationship Id="rId45" Type="http://schemas.openxmlformats.org/officeDocument/2006/relationships/image" Target="../media/image36.jpeg"/><Relationship Id="rId5" Type="http://schemas.openxmlformats.org/officeDocument/2006/relationships/hyperlink" Target="https://mathsdefinitions.com/2021/01/06/isosceles/" TargetMode="External"/><Relationship Id="rId15" Type="http://schemas.openxmlformats.org/officeDocument/2006/relationships/image" Target="../media/image6.png"/><Relationship Id="rId23" Type="http://schemas.openxmlformats.org/officeDocument/2006/relationships/image" Target="../media/image14.png"/><Relationship Id="rId28" Type="http://schemas.openxmlformats.org/officeDocument/2006/relationships/image" Target="../media/image19.png"/><Relationship Id="rId36" Type="http://schemas.openxmlformats.org/officeDocument/2006/relationships/image" Target="../media/image27.png"/><Relationship Id="rId10" Type="http://schemas.openxmlformats.org/officeDocument/2006/relationships/image" Target="../media/image1.png"/><Relationship Id="rId19" Type="http://schemas.openxmlformats.org/officeDocument/2006/relationships/image" Target="../media/image10.png"/><Relationship Id="rId31" Type="http://schemas.openxmlformats.org/officeDocument/2006/relationships/image" Target="../media/image22.png"/><Relationship Id="rId44" Type="http://schemas.openxmlformats.org/officeDocument/2006/relationships/image" Target="../media/image35.png"/><Relationship Id="rId4" Type="http://schemas.openxmlformats.org/officeDocument/2006/relationships/hyperlink" Target="https://mathsdefinitions.com/2021/01/06/trapezium/" TargetMode="External"/><Relationship Id="rId9" Type="http://schemas.openxmlformats.org/officeDocument/2006/relationships/hyperlink" Target="https://mathsdefinitions.com/2021/01/07/capacity/" TargetMode="External"/><Relationship Id="rId14" Type="http://schemas.openxmlformats.org/officeDocument/2006/relationships/image" Target="../media/image5.png"/><Relationship Id="rId22" Type="http://schemas.openxmlformats.org/officeDocument/2006/relationships/image" Target="../media/image13.png"/><Relationship Id="rId27" Type="http://schemas.openxmlformats.org/officeDocument/2006/relationships/image" Target="../media/image18.png"/><Relationship Id="rId30" Type="http://schemas.openxmlformats.org/officeDocument/2006/relationships/image" Target="../media/image21.png"/><Relationship Id="rId35" Type="http://schemas.openxmlformats.org/officeDocument/2006/relationships/image" Target="../media/image26.png"/><Relationship Id="rId43" Type="http://schemas.openxmlformats.org/officeDocument/2006/relationships/image" Target="../media/image34.png"/><Relationship Id="rId8" Type="http://schemas.openxmlformats.org/officeDocument/2006/relationships/hyperlink" Target="https://mathsdefinitions.com/2021/01/06/volume/" TargetMode="External"/><Relationship Id="rId3" Type="http://schemas.openxmlformats.org/officeDocument/2006/relationships/hyperlink" Target="https://mathsdefinitions.com/2021/01/06/area/" TargetMode="External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5" Type="http://schemas.openxmlformats.org/officeDocument/2006/relationships/image" Target="../media/image16.png"/><Relationship Id="rId33" Type="http://schemas.openxmlformats.org/officeDocument/2006/relationships/image" Target="../media/image24.png"/><Relationship Id="rId38" Type="http://schemas.openxmlformats.org/officeDocument/2006/relationships/image" Target="../media/image29.png"/><Relationship Id="rId20" Type="http://schemas.openxmlformats.org/officeDocument/2006/relationships/image" Target="../media/image11.png"/><Relationship Id="rId41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002109" y="977681"/>
            <a:ext cx="26129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400" dirty="0">
                <a:hlinkClick r:id="rId2"/>
              </a:rPr>
              <a:t>Perimeter</a:t>
            </a:r>
            <a:r>
              <a:rPr lang="en-GB" sz="1400" dirty="0"/>
              <a:t>, </a:t>
            </a:r>
            <a:r>
              <a:rPr lang="en-GB" sz="1400" dirty="0">
                <a:hlinkClick r:id="rId3"/>
              </a:rPr>
              <a:t>area</a:t>
            </a:r>
            <a:r>
              <a:rPr lang="en-GB" sz="1400" dirty="0"/>
              <a:t>, perpendicular height, </a:t>
            </a:r>
            <a:r>
              <a:rPr lang="en-GB" sz="1400" dirty="0">
                <a:hlinkClick r:id="rId4"/>
              </a:rPr>
              <a:t>trapezium</a:t>
            </a:r>
            <a:r>
              <a:rPr lang="en-GB" sz="1400" dirty="0"/>
              <a:t>, </a:t>
            </a:r>
            <a:r>
              <a:rPr lang="en-GB" sz="1400" dirty="0">
                <a:hlinkClick r:id="rId5"/>
              </a:rPr>
              <a:t>isosceles</a:t>
            </a:r>
            <a:r>
              <a:rPr lang="en-GB" sz="1400" dirty="0"/>
              <a:t>, </a:t>
            </a:r>
            <a:r>
              <a:rPr lang="en-GB" sz="1400" dirty="0">
                <a:hlinkClick r:id="rId6"/>
              </a:rPr>
              <a:t>compound shape</a:t>
            </a:r>
            <a:r>
              <a:rPr lang="en-GB" sz="1400" dirty="0"/>
              <a:t>, </a:t>
            </a:r>
            <a:r>
              <a:rPr lang="en-GB" sz="1400" dirty="0">
                <a:hlinkClick r:id="rId7"/>
              </a:rPr>
              <a:t>surface area</a:t>
            </a:r>
            <a:r>
              <a:rPr lang="en-GB" sz="1400" dirty="0"/>
              <a:t>, </a:t>
            </a:r>
            <a:r>
              <a:rPr lang="en-GB" sz="1400" dirty="0">
                <a:hlinkClick r:id="rId8"/>
              </a:rPr>
              <a:t>volume</a:t>
            </a:r>
            <a:r>
              <a:rPr lang="en-GB" sz="1400" dirty="0"/>
              <a:t>, </a:t>
            </a:r>
            <a:r>
              <a:rPr lang="en-GB" sz="1400" dirty="0">
                <a:hlinkClick r:id="rId9"/>
              </a:rPr>
              <a:t>capacity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19516" y="6085956"/>
            <a:ext cx="438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Perimeter, area, units of length, area and volume, 2D shapes and 3D shapes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8 – perimeter, area and volume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247162" y="613212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44908" y="6132123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/>
              <a:t>Hegarty maths</a:t>
            </a:r>
            <a:endParaRPr lang="en-GB" sz="1200" b="1" dirty="0"/>
          </a:p>
        </p:txBody>
      </p:sp>
      <p:sp>
        <p:nvSpPr>
          <p:cNvPr id="103" name="Rectangle 102"/>
          <p:cNvSpPr/>
          <p:nvPr/>
        </p:nvSpPr>
        <p:spPr>
          <a:xfrm>
            <a:off x="7007998" y="923677"/>
            <a:ext cx="2743677" cy="15770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3652425" y="2560330"/>
            <a:ext cx="6173219" cy="14743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307915" y="4086581"/>
            <a:ext cx="3458958" cy="19699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162949" y="6152169"/>
            <a:ext cx="4627349" cy="554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153985"/>
            <a:ext cx="2300323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153985"/>
            <a:ext cx="2345930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95944" y="2158215"/>
            <a:ext cx="1429302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Averages and range</a:t>
            </a:r>
            <a:endParaRPr lang="en-GB" sz="12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28751" y="6079180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02967" y="2186632"/>
            <a:ext cx="3019673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and range from a frequency table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63255" y="2557345"/>
            <a:ext cx="3446395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Perimeter</a:t>
            </a:r>
            <a:r>
              <a:rPr lang="en-GB" dirty="0"/>
              <a:t> is the distance around the outside of a shape. </a:t>
            </a:r>
            <a:r>
              <a:rPr lang="en-GB" b="1" dirty="0"/>
              <a:t>Area</a:t>
            </a:r>
            <a:r>
              <a:rPr lang="en-GB" dirty="0"/>
              <a:t> measures the space inside a 2D shape. </a:t>
            </a:r>
            <a:r>
              <a:rPr lang="en-GB" b="1" dirty="0"/>
              <a:t>Volume</a:t>
            </a:r>
            <a:r>
              <a:rPr lang="en-GB" dirty="0"/>
              <a:t> measures the amount of space inside a 3D shape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022226" y="6346851"/>
            <a:ext cx="232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41,44,45,48,49,309,310,355,356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405746" y="6368111"/>
            <a:ext cx="1989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548-559, 567, 582, 836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4997806" y="40591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8146512" y="2573542"/>
            <a:ext cx="158041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66044" y="3435947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033535"/>
              </p:ext>
            </p:extLst>
          </p:nvPr>
        </p:nvGraphicFramePr>
        <p:xfrm>
          <a:off x="163255" y="912784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find the perimeter and area of rectangles, triangles, parallelograms and trapeziums.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find the area of compound shapes made from rectangles and triangles.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find the surface area and volume of 3D solids.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convert between metric units of area volume and capacity.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work backwards to find a missing length.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09650" y="2520634"/>
            <a:ext cx="903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Area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57653" y="2754687"/>
            <a:ext cx="1055830" cy="6372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78912" y="2717718"/>
            <a:ext cx="1370937" cy="6709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87082" y="2743691"/>
            <a:ext cx="977615" cy="67816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414363" y="2709075"/>
            <a:ext cx="1023884" cy="6420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69919" y="3646716"/>
            <a:ext cx="501909" cy="23527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50256" y="3635381"/>
            <a:ext cx="536855" cy="25165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59561" y="3418606"/>
            <a:ext cx="1276350" cy="165453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665508" y="3352056"/>
            <a:ext cx="1075885" cy="2308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Area of a rectangle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251342" y="3421908"/>
            <a:ext cx="978189" cy="17910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469588" y="3656875"/>
            <a:ext cx="538891" cy="33680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412870" y="3412051"/>
            <a:ext cx="1073201" cy="18081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474183" y="3643844"/>
            <a:ext cx="838264" cy="316326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73167" y="4044613"/>
            <a:ext cx="3035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Surface Area and Volume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95945" y="4257241"/>
            <a:ext cx="3936460" cy="24787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23427" y="4624501"/>
            <a:ext cx="1457266" cy="60496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23427" y="5258568"/>
            <a:ext cx="1106609" cy="14905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57645" y="5407621"/>
            <a:ext cx="15058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Count the cubes = 12cm2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802316" y="4616393"/>
            <a:ext cx="913841" cy="54523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015611" y="5228068"/>
            <a:ext cx="1067063" cy="16053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019886" y="5455042"/>
            <a:ext cx="1703852" cy="141252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917030" y="4827014"/>
            <a:ext cx="918156" cy="91087"/>
          </a:xfrm>
          <a:prstGeom prst="rect">
            <a:avLst/>
          </a:prstGeom>
        </p:spPr>
      </p:pic>
      <p:cxnSp>
        <p:nvCxnSpPr>
          <p:cNvPr id="41" name="Straight Connector 40"/>
          <p:cNvCxnSpPr/>
          <p:nvPr/>
        </p:nvCxnSpPr>
        <p:spPr>
          <a:xfrm>
            <a:off x="2828751" y="4918101"/>
            <a:ext cx="209044" cy="7505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258441" y="4085655"/>
            <a:ext cx="2350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Converting between units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399417" y="4353689"/>
            <a:ext cx="2818433" cy="4067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339077" y="4787121"/>
            <a:ext cx="1622164" cy="12863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064246" y="4774648"/>
            <a:ext cx="1631731" cy="11915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6339077" y="4947679"/>
            <a:ext cx="1622164" cy="1061836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8045584" y="4918874"/>
            <a:ext cx="1598140" cy="110094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174432" y="4140741"/>
            <a:ext cx="2052362" cy="48608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5078191" y="4662385"/>
            <a:ext cx="1157881" cy="988684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4861657" y="4703753"/>
            <a:ext cx="457027" cy="125186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315913" y="5061613"/>
            <a:ext cx="722082" cy="17037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4195118" y="5342339"/>
            <a:ext cx="1131879" cy="16622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804072" y="5703039"/>
            <a:ext cx="1947570" cy="200304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8532381" y="2618959"/>
            <a:ext cx="808675" cy="411919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9325698" y="2628051"/>
            <a:ext cx="425976" cy="68072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9065253" y="2503477"/>
            <a:ext cx="275803" cy="12411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8737146" y="3072060"/>
            <a:ext cx="588552" cy="202129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8951775" y="3388705"/>
            <a:ext cx="815098" cy="327229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8695341" y="3874409"/>
            <a:ext cx="1045018" cy="85761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8477375" y="3755453"/>
            <a:ext cx="1330609" cy="68562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157645" y="4085655"/>
            <a:ext cx="6093697" cy="19341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011" y="44981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B450E495-A216-40E7-BF6C-A64EC1E05E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269A1E-D75B-4736-B2B5-FF1BFC7161C2}"/>
</file>

<file path=customXml/itemProps3.xml><?xml version="1.0" encoding="utf-8"?>
<ds:datastoreItem xmlns:ds="http://schemas.openxmlformats.org/officeDocument/2006/customXml" ds:itemID="{184D9327-0D0E-49C9-BF65-D290D26B7FC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2912</TotalTime>
  <Words>187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88</cp:revision>
  <cp:lastPrinted>2020-01-24T14:57:30Z</cp:lastPrinted>
  <dcterms:created xsi:type="dcterms:W3CDTF">2019-09-17T19:28:20Z</dcterms:created>
  <dcterms:modified xsi:type="dcterms:W3CDTF">2023-01-27T10:04:52Z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