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6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1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3997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14985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9954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651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2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9668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09688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068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4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277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963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C1537F-0EE1-4AF3-AD70-CB2F3A14B5A8}" type="datetimeFigureOut">
              <a:rPr lang="en-GB" smtClean="0"/>
              <a:t>27/01/2023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BF508-8670-43D7-A23C-BEDD3A5DEC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37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13" Type="http://schemas.openxmlformats.org/officeDocument/2006/relationships/image" Target="../media/image6.png"/><Relationship Id="rId18" Type="http://schemas.openxmlformats.org/officeDocument/2006/relationships/image" Target="../media/image11.png"/><Relationship Id="rId26" Type="http://schemas.openxmlformats.org/officeDocument/2006/relationships/image" Target="../media/image19.png"/><Relationship Id="rId3" Type="http://schemas.openxmlformats.org/officeDocument/2006/relationships/hyperlink" Target="https://mathsdefinitions.com/2021/01/06/midpoint/" TargetMode="External"/><Relationship Id="rId21" Type="http://schemas.openxmlformats.org/officeDocument/2006/relationships/image" Target="../media/image14.png"/><Relationship Id="rId7" Type="http://schemas.openxmlformats.org/officeDocument/2006/relationships/hyperlink" Target="https://mathsdefinitions.com/2021/01/21/average-speed/" TargetMode="External"/><Relationship Id="rId12" Type="http://schemas.openxmlformats.org/officeDocument/2006/relationships/image" Target="../media/image5.png"/><Relationship Id="rId17" Type="http://schemas.openxmlformats.org/officeDocument/2006/relationships/image" Target="../media/image10.png"/><Relationship Id="rId25" Type="http://schemas.openxmlformats.org/officeDocument/2006/relationships/image" Target="../media/image18.png"/><Relationship Id="rId2" Type="http://schemas.openxmlformats.org/officeDocument/2006/relationships/hyperlink" Target="https://mathsdefinitions.com/2021/01/06/parallel/" TargetMode="External"/><Relationship Id="rId16" Type="http://schemas.openxmlformats.org/officeDocument/2006/relationships/image" Target="../media/image9.png"/><Relationship Id="rId20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athsdefinitions.com/2021/01/14/coefficient/" TargetMode="External"/><Relationship Id="rId11" Type="http://schemas.openxmlformats.org/officeDocument/2006/relationships/image" Target="../media/image4.png"/><Relationship Id="rId24" Type="http://schemas.openxmlformats.org/officeDocument/2006/relationships/image" Target="../media/image17.png"/><Relationship Id="rId5" Type="http://schemas.openxmlformats.org/officeDocument/2006/relationships/hyperlink" Target="https://mathsdefinitions.com/2021/01/06/gradient/" TargetMode="External"/><Relationship Id="rId15" Type="http://schemas.openxmlformats.org/officeDocument/2006/relationships/image" Target="../media/image8.png"/><Relationship Id="rId23" Type="http://schemas.openxmlformats.org/officeDocument/2006/relationships/image" Target="../media/image16.png"/><Relationship Id="rId28" Type="http://schemas.openxmlformats.org/officeDocument/2006/relationships/image" Target="../media/image21.png"/><Relationship Id="rId10" Type="http://schemas.openxmlformats.org/officeDocument/2006/relationships/image" Target="../media/image3.png"/><Relationship Id="rId19" Type="http://schemas.openxmlformats.org/officeDocument/2006/relationships/image" Target="../media/image12.png"/><Relationship Id="rId31" Type="http://schemas.openxmlformats.org/officeDocument/2006/relationships/image" Target="../media/image22.jpeg"/><Relationship Id="rId4" Type="http://schemas.openxmlformats.org/officeDocument/2006/relationships/hyperlink" Target="https://mathsdefinitions.com/2021/01/06/line-segment/" TargetMode="External"/><Relationship Id="rId9" Type="http://schemas.openxmlformats.org/officeDocument/2006/relationships/image" Target="../media/image2.png"/><Relationship Id="rId14" Type="http://schemas.openxmlformats.org/officeDocument/2006/relationships/image" Target="../media/image7.png"/><Relationship Id="rId22" Type="http://schemas.openxmlformats.org/officeDocument/2006/relationships/image" Target="../media/image15.png"/><Relationship Id="rId27" Type="http://schemas.openxmlformats.org/officeDocument/2006/relationships/image" Target="../media/image20.png"/><Relationship Id="rId30" Type="http://schemas.openxmlformats.org/officeDocument/2006/relationships/image" Target="../media/image2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7002109" y="977681"/>
            <a:ext cx="261293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Keywords</a:t>
            </a:r>
          </a:p>
          <a:p>
            <a:r>
              <a:rPr lang="en-GB" sz="1400" dirty="0">
                <a:hlinkClick r:id="rId2"/>
              </a:rPr>
              <a:t>Parallel</a:t>
            </a:r>
            <a:r>
              <a:rPr lang="en-GB" sz="1400" dirty="0"/>
              <a:t>, </a:t>
            </a:r>
            <a:r>
              <a:rPr lang="en-GB" sz="1400" dirty="0">
                <a:hlinkClick r:id="rId3"/>
              </a:rPr>
              <a:t>midpoint</a:t>
            </a:r>
            <a:r>
              <a:rPr lang="en-GB" sz="1400" dirty="0"/>
              <a:t>, </a:t>
            </a:r>
            <a:r>
              <a:rPr lang="en-GB" sz="1400" dirty="0">
                <a:hlinkClick r:id="rId4"/>
              </a:rPr>
              <a:t>line segment</a:t>
            </a:r>
            <a:r>
              <a:rPr lang="en-GB" sz="1400" dirty="0"/>
              <a:t>, </a:t>
            </a:r>
            <a:r>
              <a:rPr lang="en-GB" sz="1400" dirty="0">
                <a:hlinkClick r:id="rId5"/>
              </a:rPr>
              <a:t>Gradient</a:t>
            </a:r>
            <a:r>
              <a:rPr lang="en-GB" sz="1400" dirty="0"/>
              <a:t>, </a:t>
            </a:r>
            <a:r>
              <a:rPr lang="en-GB" sz="1400" dirty="0">
                <a:hlinkClick r:id="rId6"/>
              </a:rPr>
              <a:t>coefficient</a:t>
            </a:r>
            <a:r>
              <a:rPr lang="en-GB" sz="1400" dirty="0"/>
              <a:t>, distance–time graph, </a:t>
            </a:r>
            <a:r>
              <a:rPr lang="en-GB" sz="1400" dirty="0">
                <a:hlinkClick r:id="rId7"/>
              </a:rPr>
              <a:t>average speed</a:t>
            </a:r>
            <a:r>
              <a:rPr lang="en-GB" sz="1400" dirty="0"/>
              <a:t>, </a:t>
            </a:r>
          </a:p>
          <a:p>
            <a:r>
              <a:rPr lang="en-GB" sz="1400"/>
              <a:t>velocity</a:t>
            </a:r>
            <a:r>
              <a:rPr lang="en-GB" sz="1400" dirty="0"/>
              <a:t>–time graph, velocity, constant rate</a:t>
            </a:r>
          </a:p>
          <a:p>
            <a:endParaRPr lang="en-GB" dirty="0"/>
          </a:p>
          <a:p>
            <a:endParaRPr lang="en-GB" sz="1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19516" y="6085956"/>
            <a:ext cx="43879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/>
              <a:t>Prior Knowledge</a:t>
            </a:r>
          </a:p>
          <a:p>
            <a:r>
              <a:rPr lang="en-GB" sz="1200" dirty="0"/>
              <a:t>Function machines, co-ordinates, parallel lines have same gradient, m= gradient distance/speed/time relationship, interpret graphs.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372062" y="91364"/>
            <a:ext cx="4926068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WBS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Maths</a:t>
            </a:r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 Knowledge </a:t>
            </a:r>
            <a:r>
              <a:rPr lang="en-US" sz="2400" b="1" dirty="0" err="1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Organiser</a:t>
            </a:r>
            <a:endParaRPr lang="en-US" sz="2400" b="1" dirty="0">
              <a:ln w="95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  <a:p>
            <a:pPr algn="ctr"/>
            <a:r>
              <a:rPr lang="en-US" sz="2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Unit 9 - graphs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247162" y="6132123"/>
            <a:ext cx="158401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Corbett Maths Clip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7744908" y="6132123"/>
            <a:ext cx="14322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/>
              <a:t>Hegarty maths</a:t>
            </a:r>
          </a:p>
        </p:txBody>
      </p:sp>
      <p:sp>
        <p:nvSpPr>
          <p:cNvPr id="103" name="Rectangle 102"/>
          <p:cNvSpPr/>
          <p:nvPr/>
        </p:nvSpPr>
        <p:spPr>
          <a:xfrm>
            <a:off x="7007998" y="923677"/>
            <a:ext cx="2743677" cy="157707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4" name="Rectangle 103"/>
          <p:cNvSpPr/>
          <p:nvPr/>
        </p:nvSpPr>
        <p:spPr>
          <a:xfrm>
            <a:off x="3652426" y="2560330"/>
            <a:ext cx="3645703" cy="22885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sp>
        <p:nvSpPr>
          <p:cNvPr id="105" name="Rectangle 104"/>
          <p:cNvSpPr/>
          <p:nvPr/>
        </p:nvSpPr>
        <p:spPr>
          <a:xfrm>
            <a:off x="3652426" y="4892460"/>
            <a:ext cx="2810838" cy="11934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6" name="Rectangle 105"/>
          <p:cNvSpPr/>
          <p:nvPr/>
        </p:nvSpPr>
        <p:spPr>
          <a:xfrm>
            <a:off x="162949" y="6152169"/>
            <a:ext cx="4627349" cy="5543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Rectangle 107"/>
          <p:cNvSpPr/>
          <p:nvPr/>
        </p:nvSpPr>
        <p:spPr>
          <a:xfrm>
            <a:off x="4997806" y="6153985"/>
            <a:ext cx="2300323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Rectangle 108"/>
          <p:cNvSpPr/>
          <p:nvPr/>
        </p:nvSpPr>
        <p:spPr>
          <a:xfrm>
            <a:off x="7405746" y="6153985"/>
            <a:ext cx="2345930" cy="5349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Rectangle 1"/>
          <p:cNvSpPr/>
          <p:nvPr/>
        </p:nvSpPr>
        <p:spPr>
          <a:xfrm>
            <a:off x="195944" y="2158215"/>
            <a:ext cx="1429302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Averages and range</a:t>
            </a:r>
            <a:endParaRPr lang="en-GB" sz="1200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2828751" y="6079180"/>
            <a:ext cx="1847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02967" y="2186632"/>
            <a:ext cx="3019673" cy="2899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Estimated and range from a frequency table</a:t>
            </a:r>
            <a:endParaRPr lang="en-GB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163255" y="2557345"/>
            <a:ext cx="3446395" cy="14773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61" name="TextBox 60"/>
          <p:cNvSpPr txBox="1"/>
          <p:nvPr/>
        </p:nvSpPr>
        <p:spPr>
          <a:xfrm>
            <a:off x="4945946" y="6279305"/>
            <a:ext cx="23297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84 171 185 186 187 188 189 190 191 194 196 197 198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7559701" y="6356179"/>
            <a:ext cx="1989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/>
              <a:t>206-214, 874-879, 894, 895</a:t>
            </a:r>
            <a:endParaRPr lang="en-GB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4997806" y="4059121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GB" dirty="0"/>
          </a:p>
        </p:txBody>
      </p:sp>
      <p:sp>
        <p:nvSpPr>
          <p:cNvPr id="17" name="Rectangle 16"/>
          <p:cNvSpPr/>
          <p:nvPr/>
        </p:nvSpPr>
        <p:spPr>
          <a:xfrm>
            <a:off x="8166044" y="3435947"/>
            <a:ext cx="18473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sz="1000" dirty="0">
              <a:solidFill>
                <a:srgbClr val="FF0000"/>
              </a:solidFill>
            </a:endParaRPr>
          </a:p>
        </p:txBody>
      </p:sp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9561745"/>
              </p:ext>
            </p:extLst>
          </p:nvPr>
        </p:nvGraphicFramePr>
        <p:xfrm>
          <a:off x="163255" y="912784"/>
          <a:ext cx="6753496" cy="158797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{D7AC3CCA-C797-4891-BE02-D94E43425B78}</a:tableStyleId>
              </a:tblPr>
              <a:tblGrid>
                <a:gridCol w="6753496">
                  <a:extLst>
                    <a:ext uri="{9D8B030D-6E8A-4147-A177-3AD203B41FA5}">
                      <a16:colId xmlns:a16="http://schemas.microsoft.com/office/drawing/2014/main" val="774821660"/>
                    </a:ext>
                  </a:extLst>
                </a:gridCol>
              </a:tblGrid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plot and read co-ordinates.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6043899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understand</a:t>
                      </a:r>
                      <a:r>
                        <a:rPr lang="en-GB" sz="1200" b="0" baseline="0" dirty="0">
                          <a:effectLst/>
                        </a:rPr>
                        <a:t> linear graphs – y=</a:t>
                      </a:r>
                      <a:r>
                        <a:rPr lang="en-GB" sz="1200" b="0" baseline="0" dirty="0" err="1">
                          <a:effectLst/>
                        </a:rPr>
                        <a:t>mx+c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659486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find and</a:t>
                      </a:r>
                      <a:r>
                        <a:rPr lang="en-GB" sz="1200" b="0" baseline="0" dirty="0">
                          <a:effectLst/>
                        </a:rPr>
                        <a:t> use the gradient of a graph.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51340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interpret real-life graphs.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5207484"/>
                  </a:ext>
                </a:extLst>
              </a:tr>
              <a:tr h="317594">
                <a:tc>
                  <a:txBody>
                    <a:bodyPr/>
                    <a:lstStyle/>
                    <a:p>
                      <a:pPr>
                        <a:lnSpc>
                          <a:spcPts val="1200"/>
                        </a:lnSpc>
                        <a:spcBef>
                          <a:spcPts val="300"/>
                        </a:spcBef>
                        <a:spcAft>
                          <a:spcPts val="200"/>
                        </a:spcAft>
                      </a:pPr>
                      <a:r>
                        <a:rPr lang="en-GB" sz="1200" b="0" dirty="0">
                          <a:effectLst/>
                        </a:rPr>
                        <a:t>I can interpret distance-time</a:t>
                      </a:r>
                      <a:r>
                        <a:rPr lang="en-GB" sz="1200" b="0" baseline="0" dirty="0">
                          <a:effectLst/>
                        </a:rPr>
                        <a:t> graphs.</a:t>
                      </a:r>
                      <a:endParaRPr lang="en-GB" sz="12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4950849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609650" y="2520634"/>
            <a:ext cx="9033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Gradient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73167" y="4044613"/>
            <a:ext cx="30355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Linear graphs – y = </a:t>
            </a:r>
            <a:r>
              <a:rPr lang="en-GB" sz="1200" b="1" u="sng" dirty="0">
                <a:solidFill>
                  <a:schemeClr val="accent6">
                    <a:lumMod val="75000"/>
                  </a:schemeClr>
                </a:solidFill>
              </a:rPr>
              <a:t>m</a:t>
            </a:r>
            <a:r>
              <a:rPr lang="en-GB" sz="1200" b="1" u="sng" dirty="0"/>
              <a:t>x + </a:t>
            </a:r>
            <a:r>
              <a:rPr lang="en-GB" sz="1200" b="1" u="sng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598917" y="4832028"/>
            <a:ext cx="23509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Real life graphs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169238" y="4062013"/>
            <a:ext cx="3446701" cy="202632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3" name="Rectangle 2"/>
          <p:cNvSpPr/>
          <p:nvPr/>
        </p:nvSpPr>
        <p:spPr>
          <a:xfrm>
            <a:off x="6935675" y="1281219"/>
            <a:ext cx="3122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/>
          </a:p>
        </p:txBody>
      </p:sp>
      <p:sp>
        <p:nvSpPr>
          <p:cNvPr id="31" name="TextBox 30"/>
          <p:cNvSpPr txBox="1"/>
          <p:nvPr/>
        </p:nvSpPr>
        <p:spPr>
          <a:xfrm>
            <a:off x="118687" y="2493531"/>
            <a:ext cx="23826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u="sng" dirty="0"/>
              <a:t>Line segment and coordinates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1767" y="2733048"/>
            <a:ext cx="3145012" cy="123311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99369" y="4265099"/>
            <a:ext cx="2814114" cy="1768654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429323" y="5568184"/>
            <a:ext cx="155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chemeClr val="accent6">
                    <a:lumMod val="50000"/>
                  </a:schemeClr>
                </a:solidFill>
              </a:rPr>
              <a:t>m = gradient</a:t>
            </a:r>
          </a:p>
          <a:p>
            <a:r>
              <a:rPr lang="en-GB" sz="1200" dirty="0">
                <a:solidFill>
                  <a:srgbClr val="FF0000"/>
                </a:solidFill>
              </a:rPr>
              <a:t>c = y-intercept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712353" y="2916835"/>
            <a:ext cx="876272" cy="69954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657788" y="2745947"/>
            <a:ext cx="1357563" cy="174282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113116" y="2651525"/>
            <a:ext cx="2094655" cy="55034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712353" y="3720800"/>
            <a:ext cx="3329897" cy="1022665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748934" y="5043404"/>
            <a:ext cx="1679382" cy="1001641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64802" y="5053701"/>
            <a:ext cx="991687" cy="367478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5836718" y="5244733"/>
            <a:ext cx="2740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rgbClr val="FF0000"/>
                </a:solidFill>
              </a:rPr>
              <a:t>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6189179" y="5053701"/>
            <a:ext cx="2740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accent5">
                    <a:lumMod val="50000"/>
                  </a:schemeClr>
                </a:solidFill>
              </a:rPr>
              <a:t>B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508799" y="4892460"/>
            <a:ext cx="3242876" cy="11934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8" name="Picture 27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6510892" y="4955014"/>
            <a:ext cx="3240783" cy="57053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9327956" y="5289418"/>
            <a:ext cx="312591" cy="403197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7555683" y="5415313"/>
            <a:ext cx="346221" cy="282969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148590" y="5296558"/>
            <a:ext cx="266021" cy="326480"/>
          </a:xfrm>
          <a:prstGeom prst="rect">
            <a:avLst/>
          </a:prstGeom>
        </p:spPr>
      </p:pic>
      <p:pic>
        <p:nvPicPr>
          <p:cNvPr id="37" name="Picture 36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9293714" y="5692615"/>
            <a:ext cx="346833" cy="322494"/>
          </a:xfrm>
          <a:prstGeom prst="rect">
            <a:avLst/>
          </a:prstGeom>
        </p:spPr>
      </p:pic>
      <p:pic>
        <p:nvPicPr>
          <p:cNvPr id="38" name="Picture 37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585120" y="5581778"/>
            <a:ext cx="466155" cy="437531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050181" y="5655369"/>
            <a:ext cx="377980" cy="361256"/>
          </a:xfrm>
          <a:prstGeom prst="rect">
            <a:avLst/>
          </a:prstGeom>
        </p:spPr>
      </p:pic>
      <p:pic>
        <p:nvPicPr>
          <p:cNvPr id="41" name="Picture 40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7304505" y="5679218"/>
            <a:ext cx="373569" cy="350631"/>
          </a:xfrm>
          <a:prstGeom prst="rect">
            <a:avLst/>
          </a:prstGeom>
        </p:spPr>
      </p:pic>
      <p:pic>
        <p:nvPicPr>
          <p:cNvPr id="42" name="Picture 41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8559478" y="5638778"/>
            <a:ext cx="415958" cy="391071"/>
          </a:xfrm>
          <a:prstGeom prst="rect">
            <a:avLst/>
          </a:prstGeom>
        </p:spPr>
      </p:pic>
      <p:pic>
        <p:nvPicPr>
          <p:cNvPr id="60" name="Picture 59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883337" y="5376574"/>
            <a:ext cx="335299" cy="335299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8842705" y="5384521"/>
            <a:ext cx="291869" cy="306283"/>
          </a:xfrm>
          <a:prstGeom prst="rect">
            <a:avLst/>
          </a:prstGeom>
        </p:spPr>
      </p:pic>
      <p:sp>
        <p:nvSpPr>
          <p:cNvPr id="64" name="Rectangle 63"/>
          <p:cNvSpPr/>
          <p:nvPr/>
        </p:nvSpPr>
        <p:spPr>
          <a:xfrm>
            <a:off x="7321788" y="2563843"/>
            <a:ext cx="2429888" cy="22885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BB</a:t>
            </a:r>
          </a:p>
        </p:txBody>
      </p:sp>
      <p:pic>
        <p:nvPicPr>
          <p:cNvPr id="43" name="Picture 42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7358368" y="2766304"/>
            <a:ext cx="2342571" cy="301577"/>
          </a:xfrm>
          <a:prstGeom prst="rect">
            <a:avLst/>
          </a:prstGeom>
        </p:spPr>
      </p:pic>
      <p:sp>
        <p:nvSpPr>
          <p:cNvPr id="44" name="Rectangle 43"/>
          <p:cNvSpPr/>
          <p:nvPr/>
        </p:nvSpPr>
        <p:spPr>
          <a:xfrm>
            <a:off x="7268010" y="2520634"/>
            <a:ext cx="154382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200" b="1" u="sng" dirty="0"/>
              <a:t>Time-distance graphs</a:t>
            </a:r>
          </a:p>
        </p:txBody>
      </p:sp>
      <p:pic>
        <p:nvPicPr>
          <p:cNvPr id="48" name="Picture 47"/>
          <p:cNvPicPr>
            <a:picLocks noChangeAspect="1"/>
          </p:cNvPicPr>
          <p:nvPr/>
        </p:nvPicPr>
        <p:blipFill>
          <a:blip r:embed="rId28"/>
          <a:stretch>
            <a:fillRect/>
          </a:stretch>
        </p:blipFill>
        <p:spPr>
          <a:xfrm>
            <a:off x="7352543" y="3233384"/>
            <a:ext cx="2355814" cy="1472750"/>
          </a:xfrm>
          <a:prstGeom prst="rect">
            <a:avLst/>
          </a:prstGeom>
        </p:spPr>
      </p:pic>
      <p:sp>
        <p:nvSpPr>
          <p:cNvPr id="49" name="TextBox 48"/>
          <p:cNvSpPr txBox="1"/>
          <p:nvPr/>
        </p:nvSpPr>
        <p:spPr>
          <a:xfrm>
            <a:off x="8739726" y="3467174"/>
            <a:ext cx="78969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accent2">
                    <a:lumMod val="75000"/>
                  </a:schemeClr>
                </a:solidFill>
              </a:rPr>
              <a:t>Not moving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 flipH="1">
            <a:off x="8842705" y="3637444"/>
            <a:ext cx="132731" cy="28485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7668345" y="4100678"/>
                <a:ext cx="1585328" cy="2939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000" dirty="0">
                    <a:solidFill>
                      <a:schemeClr val="accent6">
                        <a:lumMod val="75000"/>
                      </a:schemeClr>
                    </a:solidFill>
                  </a:rPr>
                  <a:t>Speed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90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9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𝑑𝑖𝑠𝑡</m:t>
                        </m:r>
                      </m:num>
                      <m:den>
                        <m:r>
                          <a:rPr lang="en-GB" sz="9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𝑡𝑖𝑚𝑒</m:t>
                        </m:r>
                      </m:den>
                    </m:f>
                    <m:r>
                      <a:rPr lang="en-GB" sz="9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9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9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1.6</m:t>
                        </m:r>
                      </m:num>
                      <m:den>
                        <m:r>
                          <a:rPr lang="en-GB" sz="900" b="0" i="1" smtClean="0">
                            <a:solidFill>
                              <a:schemeClr val="accent6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0.3</m:t>
                        </m:r>
                      </m:den>
                    </m:f>
                    <m:r>
                      <a:rPr lang="en-GB" sz="9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=4.8</m:t>
                    </m:r>
                    <m:r>
                      <a:rPr lang="en-GB" sz="900" b="0" i="1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𝑘𝑝h</m:t>
                    </m:r>
                  </m:oMath>
                </a14:m>
                <a:endParaRPr lang="en-GB" sz="900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5" y="4100678"/>
                <a:ext cx="1585328" cy="293927"/>
              </a:xfrm>
              <a:prstGeom prst="rect">
                <a:avLst/>
              </a:prstGeom>
              <a:blipFill>
                <a:blip r:embed="rId30"/>
                <a:stretch>
                  <a:fillRect b="-20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 flipH="1" flipV="1">
            <a:off x="7901904" y="3815542"/>
            <a:ext cx="70001" cy="24357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7664940" y="3985911"/>
            <a:ext cx="76961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solidFill>
                  <a:schemeClr val="accent6">
                    <a:lumMod val="75000"/>
                  </a:schemeClr>
                </a:solidFill>
              </a:rPr>
              <a:t>Gradient =</a:t>
            </a:r>
          </a:p>
        </p:txBody>
      </p:sp>
      <p:pic>
        <p:nvPicPr>
          <p:cNvPr id="65" name="Picture 64">
            <a:extLst>
              <a:ext uri="{FF2B5EF4-FFF2-40B4-BE49-F238E27FC236}">
                <a16:creationId xmlns:a16="http://schemas.microsoft.com/office/drawing/2014/main" id="{93487039-C721-4539-AE25-6D638BB24E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7088" y="60810"/>
            <a:ext cx="755524" cy="851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0088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5fbe73b-9a72-4d50-b2b2-08fdf0b17659">
      <Terms xmlns="http://schemas.microsoft.com/office/infopath/2007/PartnerControls"/>
    </lcf76f155ced4ddcb4097134ff3c332f>
    <TaxCatchAll xmlns="3c6a8a19-850e-4e6d-b668-06043a1b812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7E49646ABB426428306D7A7428B66D7" ma:contentTypeVersion="10" ma:contentTypeDescription="Create a new document." ma:contentTypeScope="" ma:versionID="9154aa333d93fa8aeb6e53dd94377659">
  <xsd:schema xmlns:xsd="http://www.w3.org/2001/XMLSchema" xmlns:xs="http://www.w3.org/2001/XMLSchema" xmlns:p="http://schemas.microsoft.com/office/2006/metadata/properties" xmlns:ns2="45fbe73b-9a72-4d50-b2b2-08fdf0b17659" xmlns:ns3="3c6a8a19-850e-4e6d-b668-06043a1b812c" targetNamespace="http://schemas.microsoft.com/office/2006/metadata/properties" ma:root="true" ma:fieldsID="b0ada63d875fb9eaebc8a27a4fd94e1c" ns2:_="" ns3:_="">
    <xsd:import namespace="45fbe73b-9a72-4d50-b2b2-08fdf0b17659"/>
    <xsd:import namespace="3c6a8a19-850e-4e6d-b668-06043a1b81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fbe73b-9a72-4d50-b2b2-08fdf0b176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8b488997-0acd-4d98-a2b2-01788e10e09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6a8a19-850e-4e6d-b668-06043a1b812c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257235a6-1abd-4974-9f23-dd5b2cb6515c}" ma:internalName="TaxCatchAll" ma:showField="CatchAllData" ma:web="3c6a8a19-850e-4e6d-b668-06043a1b81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04E0C2E-6909-49EE-92D4-567CD3DEB805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7B247AC7-CE79-4462-BEAD-B7DD4FD10936}"/>
</file>

<file path=customXml/itemProps3.xml><?xml version="1.0" encoding="utf-8"?>
<ds:datastoreItem xmlns:ds="http://schemas.openxmlformats.org/officeDocument/2006/customXml" ds:itemID="{DB2B6001-8758-48B6-83D7-BA92298B0DB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4727</TotalTime>
  <Words>179</Words>
  <Application>Microsoft Office PowerPoint</Application>
  <PresentationFormat>A4 Paper (210x297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</vt:vector>
  </TitlesOfParts>
  <Company>Telford &amp; Wrekin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Brown, Stephanie</dc:creator>
  <cp:lastModifiedBy>Jane Spendlove</cp:lastModifiedBy>
  <cp:revision>97</cp:revision>
  <cp:lastPrinted>2020-01-24T14:57:30Z</cp:lastPrinted>
  <dcterms:created xsi:type="dcterms:W3CDTF">2019-09-17T19:28:20Z</dcterms:created>
  <dcterms:modified xsi:type="dcterms:W3CDTF">2023-01-27T10:10:01Z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0x01010057E49646ABB426428306D7A7428B66D7</vt:lpwstr>
  </property>
</Properties>
</file>