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hyperlink" Target="https://mathsdefinitions.com/2021/01/06/midpoint/" TargetMode="External"/><Relationship Id="rId21" Type="http://schemas.openxmlformats.org/officeDocument/2006/relationships/image" Target="../media/image14.png"/><Relationship Id="rId7" Type="http://schemas.openxmlformats.org/officeDocument/2006/relationships/hyperlink" Target="https://mathsdefinitions.com/2021/01/21/average-speed/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hyperlink" Target="https://mathsdefinitions.com/2021/01/06/parallel/" TargetMode="Externa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14/coefficient/" TargetMode="External"/><Relationship Id="rId11" Type="http://schemas.openxmlformats.org/officeDocument/2006/relationships/image" Target="../media/image4.png"/><Relationship Id="rId24" Type="http://schemas.openxmlformats.org/officeDocument/2006/relationships/image" Target="../media/image17.png"/><Relationship Id="rId5" Type="http://schemas.openxmlformats.org/officeDocument/2006/relationships/hyperlink" Target="https://mathsdefinitions.com/2021/01/06/gradient/" TargetMode="Externa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31" Type="http://schemas.openxmlformats.org/officeDocument/2006/relationships/image" Target="../media/image22.jpeg"/><Relationship Id="rId4" Type="http://schemas.openxmlformats.org/officeDocument/2006/relationships/hyperlink" Target="https://mathsdefinitions.com/2021/01/06/line-segment/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2109" y="977681"/>
            <a:ext cx="26129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>
                <a:hlinkClick r:id="rId2"/>
              </a:rPr>
              <a:t>Parallel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midpoint</a:t>
            </a:r>
            <a:r>
              <a:rPr lang="en-GB" sz="1400" dirty="0"/>
              <a:t>, </a:t>
            </a:r>
            <a:r>
              <a:rPr lang="en-GB" sz="1400" dirty="0">
                <a:hlinkClick r:id="rId4"/>
              </a:rPr>
              <a:t>line segment</a:t>
            </a:r>
            <a:r>
              <a:rPr lang="en-GB" sz="1400" dirty="0"/>
              <a:t>, </a:t>
            </a:r>
            <a:r>
              <a:rPr lang="en-GB" sz="1400" dirty="0">
                <a:hlinkClick r:id="rId5"/>
              </a:rPr>
              <a:t>Gradient</a:t>
            </a:r>
            <a:r>
              <a:rPr lang="en-GB" sz="1400" dirty="0"/>
              <a:t>, </a:t>
            </a:r>
            <a:r>
              <a:rPr lang="en-GB" sz="1400" dirty="0">
                <a:hlinkClick r:id="rId6"/>
              </a:rPr>
              <a:t>coefficient</a:t>
            </a:r>
            <a:r>
              <a:rPr lang="en-GB" sz="1400" dirty="0"/>
              <a:t>, distance–time graph, </a:t>
            </a:r>
            <a:r>
              <a:rPr lang="en-GB" sz="1400" dirty="0">
                <a:hlinkClick r:id="rId7"/>
              </a:rPr>
              <a:t>average speed</a:t>
            </a:r>
            <a:r>
              <a:rPr lang="en-GB" sz="1400" dirty="0"/>
              <a:t>, </a:t>
            </a:r>
          </a:p>
          <a:p>
            <a:r>
              <a:rPr lang="en-GB" sz="1400"/>
              <a:t>velocity</a:t>
            </a:r>
            <a:r>
              <a:rPr lang="en-GB" sz="1400" dirty="0"/>
              <a:t>–time graph, velocity, constant rate</a:t>
            </a:r>
          </a:p>
          <a:p>
            <a:endParaRPr lang="en-GB" dirty="0"/>
          </a:p>
          <a:p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Function machines, co-ordinates, parallel lines have same gradient, m= gradient distance/speed/time relationship, interpret graphs.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9 - graphs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07998" y="923677"/>
            <a:ext cx="2743677" cy="1577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2426" y="2560330"/>
            <a:ext cx="3645703" cy="2288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652426" y="4892460"/>
            <a:ext cx="2810838" cy="1193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627349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3255" y="2557345"/>
            <a:ext cx="3446395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945946" y="6279305"/>
            <a:ext cx="232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84 171 185 186 187 188 189 190 191 194 196 197 198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59701" y="6356179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206-214, 874-879, 894, 895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61745"/>
              </p:ext>
            </p:extLst>
          </p:nvPr>
        </p:nvGraphicFramePr>
        <p:xfrm>
          <a:off x="163255" y="912784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plot and read co-ordinates.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understand</a:t>
                      </a:r>
                      <a:r>
                        <a:rPr lang="en-GB" sz="1200" b="0" baseline="0" dirty="0">
                          <a:effectLst/>
                        </a:rPr>
                        <a:t> linear graphs – y=</a:t>
                      </a:r>
                      <a:r>
                        <a:rPr lang="en-GB" sz="1200" b="0" baseline="0" dirty="0" err="1">
                          <a:effectLst/>
                        </a:rPr>
                        <a:t>mx+c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and</a:t>
                      </a:r>
                      <a:r>
                        <a:rPr lang="en-GB" sz="1200" b="0" baseline="0" dirty="0">
                          <a:effectLst/>
                        </a:rPr>
                        <a:t> use the gradient of a graph.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interpret real-life graphs.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interpret distance-time</a:t>
                      </a:r>
                      <a:r>
                        <a:rPr lang="en-GB" sz="1200" b="0" baseline="0" dirty="0">
                          <a:effectLst/>
                        </a:rPr>
                        <a:t> graphs.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9650" y="2520634"/>
            <a:ext cx="90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Gradient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3167" y="4044613"/>
            <a:ext cx="303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Linear graphs – y = </a:t>
            </a:r>
            <a:r>
              <a:rPr lang="en-GB" sz="1200" b="1" u="sng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1200" b="1" u="sng" dirty="0"/>
              <a:t>x + </a:t>
            </a:r>
            <a:r>
              <a:rPr lang="en-GB" sz="1200" b="1" u="sng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8917" y="4832028"/>
            <a:ext cx="235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Real life graphs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69238" y="4062013"/>
            <a:ext cx="3446701" cy="20263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935675" y="1281219"/>
            <a:ext cx="3122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8687" y="2493531"/>
            <a:ext cx="23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Line segment and coordinates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767" y="2733048"/>
            <a:ext cx="3145012" cy="1233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9369" y="4265099"/>
            <a:ext cx="2814114" cy="17686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9323" y="5568184"/>
            <a:ext cx="15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m = gradient</a:t>
            </a:r>
          </a:p>
          <a:p>
            <a:r>
              <a:rPr lang="en-GB" sz="1200" dirty="0">
                <a:solidFill>
                  <a:srgbClr val="FF0000"/>
                </a:solidFill>
              </a:rPr>
              <a:t>c = y-intercept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12353" y="2916835"/>
            <a:ext cx="876272" cy="699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7788" y="2745947"/>
            <a:ext cx="1357563" cy="1742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13116" y="2651525"/>
            <a:ext cx="2094655" cy="5503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12353" y="3720800"/>
            <a:ext cx="3329897" cy="102266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48934" y="5043404"/>
            <a:ext cx="1679382" cy="10016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64802" y="5053701"/>
            <a:ext cx="991687" cy="36747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836718" y="5244733"/>
            <a:ext cx="274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89179" y="5053701"/>
            <a:ext cx="274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08799" y="4892460"/>
            <a:ext cx="3242876" cy="1193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10892" y="4955014"/>
            <a:ext cx="3240783" cy="5705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27956" y="5289418"/>
            <a:ext cx="312591" cy="40319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55683" y="5415313"/>
            <a:ext cx="346221" cy="28296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48590" y="5296558"/>
            <a:ext cx="266021" cy="3264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93714" y="5692615"/>
            <a:ext cx="346833" cy="3224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85120" y="5581778"/>
            <a:ext cx="466155" cy="4375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050181" y="5655369"/>
            <a:ext cx="377980" cy="3612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304505" y="5679218"/>
            <a:ext cx="373569" cy="3506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559478" y="5638778"/>
            <a:ext cx="415958" cy="39107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883337" y="5376574"/>
            <a:ext cx="335299" cy="33529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842705" y="5384521"/>
            <a:ext cx="291869" cy="306283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7321788" y="2563843"/>
            <a:ext cx="2429888" cy="2288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358368" y="2766304"/>
            <a:ext cx="2342571" cy="301577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268010" y="2520634"/>
            <a:ext cx="1543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u="sng" dirty="0"/>
              <a:t>Time-distance graphs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352543" y="3233384"/>
            <a:ext cx="2355814" cy="147275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8739726" y="3467174"/>
            <a:ext cx="789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2">
                    <a:lumMod val="75000"/>
                  </a:schemeClr>
                </a:solidFill>
              </a:rPr>
              <a:t>Not moving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8842705" y="3637444"/>
            <a:ext cx="132731" cy="2848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68345" y="4100678"/>
                <a:ext cx="1585328" cy="293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accent6">
                        <a:lumMod val="75000"/>
                      </a:schemeClr>
                    </a:solidFill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9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9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𝑑𝑖𝑠𝑡</m:t>
                        </m:r>
                      </m:num>
                      <m:den>
                        <m:r>
                          <a:rPr lang="en-GB" sz="9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  <m:r>
                      <a:rPr lang="en-GB" sz="9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9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9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1.6</m:t>
                        </m:r>
                      </m:num>
                      <m:den>
                        <m:r>
                          <a:rPr lang="en-GB" sz="9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0.3</m:t>
                        </m:r>
                      </m:den>
                    </m:f>
                    <m:r>
                      <a:rPr lang="en-GB" sz="9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=4.8</m:t>
                    </m:r>
                    <m:r>
                      <a:rPr lang="en-GB" sz="9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𝑘𝑝h</m:t>
                    </m:r>
                  </m:oMath>
                </a14:m>
                <a:endParaRPr lang="en-GB" sz="9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5" y="4100678"/>
                <a:ext cx="1585328" cy="293927"/>
              </a:xfrm>
              <a:prstGeom prst="rect">
                <a:avLst/>
              </a:prstGeom>
              <a:blipFill>
                <a:blip r:embed="rId30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 flipV="1">
            <a:off x="7901904" y="3815542"/>
            <a:ext cx="70001" cy="2435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64940" y="3985911"/>
            <a:ext cx="769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Gradient =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088" y="60810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4E0C2E-6909-49EE-92D4-567CD3DEB80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B247AC7-CE79-4462-BEAD-B7DD4FD10936}"/>
</file>

<file path=customXml/itemProps3.xml><?xml version="1.0" encoding="utf-8"?>
<ds:datastoreItem xmlns:ds="http://schemas.openxmlformats.org/officeDocument/2006/customXml" ds:itemID="{DB2B6001-8758-48B6-83D7-BA92298B0D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4727</TotalTime>
  <Words>179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97</cp:revision>
  <cp:lastPrinted>2020-01-24T14:57:30Z</cp:lastPrinted>
  <dcterms:created xsi:type="dcterms:W3CDTF">2019-09-17T19:28:20Z</dcterms:created>
  <dcterms:modified xsi:type="dcterms:W3CDTF">2023-01-27T10:10:01Z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